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435" r:id="rId2"/>
    <p:sldId id="416" r:id="rId3"/>
    <p:sldId id="418" r:id="rId4"/>
    <p:sldId id="419" r:id="rId5"/>
    <p:sldId id="421" r:id="rId6"/>
    <p:sldId id="420" r:id="rId7"/>
    <p:sldId id="422" r:id="rId8"/>
    <p:sldId id="423" r:id="rId9"/>
    <p:sldId id="424" r:id="rId10"/>
    <p:sldId id="425" r:id="rId11"/>
    <p:sldId id="427" r:id="rId12"/>
    <p:sldId id="426" r:id="rId13"/>
    <p:sldId id="428" r:id="rId14"/>
    <p:sldId id="429" r:id="rId15"/>
    <p:sldId id="430" r:id="rId16"/>
    <p:sldId id="431" r:id="rId17"/>
    <p:sldId id="432" r:id="rId18"/>
    <p:sldId id="433" r:id="rId19"/>
    <p:sldId id="434" r:id="rId20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79" d="100"/>
          <a:sy n="79" d="100"/>
        </p:scale>
        <p:origin x="53" y="7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-29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10/30/2017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09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smtClean="0">
                <a:latin typeface="Comic Sans MS" pitchFamily="66" charset="0"/>
              </a:rPr>
              <a:t>Fairness assumptions do not change underlying coordination (Removed)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79491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AAA60B-BCDD-4683-B348-220FD701EBA8}" type="datetime1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ECAF69-CADC-4CAF-ADF4-94DB4AEC496E}" type="datetime1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1468A0C-184B-49BF-BA51-FD34FA3FAC00}" type="datetime1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5E3814-A7DB-4816-A5A1-8795E91A4AB0}" type="datetime1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06F5EC-52E0-41B5-8751-C4D9D2EB42AC}" type="datetime1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1648DDD-39EE-4317-8FAC-BFDC65F1BEF6}" type="datetime1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748A470-5E75-4E9F-B28B-88C2C9EFFDBD}" type="datetime1">
              <a:rPr lang="en-US" smtClean="0"/>
              <a:t>10/30/2017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596208C-E4EA-4CFE-BBB2-F7FA94C1248E}" type="datetime1">
              <a:rPr lang="en-US" smtClean="0"/>
              <a:t>10/30/2017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D74B0E-984E-4E6F-8491-3B421FF1305E}" type="datetime1">
              <a:rPr lang="en-US" smtClean="0"/>
              <a:t>10/30/2017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5FB7C2-0AEF-420B-83B5-DDAAC26E94BC}" type="datetime1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6EAEE5-40CA-4112-B8BD-70208D77E312}" type="datetime1">
              <a:rPr lang="en-US" smtClean="0"/>
              <a:t>10/30/2017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E382E2-B115-4C8D-BE82-295C5A5700E9}" type="datetime1">
              <a:rPr lang="en-US" smtClean="0"/>
              <a:t>10/30/2017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28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077200" y="457200"/>
            <a:ext cx="5762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4c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 Attempt at Solving 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879854" y="2727278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955878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9854" y="365020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047695" y="3023431"/>
            <a:ext cx="123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x1:= pref1</a:t>
            </a:r>
            <a:endParaRPr lang="en-US" sz="2000" dirty="0"/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990600" y="3886200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879854" y="4580529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047695" y="4014031"/>
            <a:ext cx="982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y1 := x2</a:t>
            </a:r>
            <a:endParaRPr lang="en-US" sz="2000" dirty="0"/>
          </a:p>
        </p:txBody>
      </p:sp>
      <p:grpSp>
        <p:nvGrpSpPr>
          <p:cNvPr id="79" name="Group 78"/>
          <p:cNvGrpSpPr/>
          <p:nvPr/>
        </p:nvGrpSpPr>
        <p:grpSpPr>
          <a:xfrm>
            <a:off x="838200" y="1003863"/>
            <a:ext cx="5237622" cy="1834647"/>
            <a:chOff x="838200" y="1003863"/>
            <a:chExt cx="5237622" cy="1834647"/>
          </a:xfrm>
        </p:grpSpPr>
        <p:sp>
          <p:nvSpPr>
            <p:cNvPr id="53" name="TextBox 52"/>
            <p:cNvSpPr txBox="1"/>
            <p:nvPr/>
          </p:nvSpPr>
          <p:spPr>
            <a:xfrm>
              <a:off x="1712833" y="1003863"/>
              <a:ext cx="43629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AtomicReg</a:t>
              </a:r>
              <a:r>
                <a:rPr lang="en-US" sz="2000" dirty="0" smtClean="0"/>
                <a:t> {0,1,null} x1 := null; x2 := null</a:t>
              </a:r>
              <a:endParaRPr lang="en-US" sz="20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994154" y="2273906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838200" y="1676400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66800" y="2133600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pref1, dec1</a:t>
              </a:r>
              <a:endParaRPr 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6800" y="2438400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:= null</a:t>
              </a:r>
              <a:endParaRPr lang="en-US" sz="2000" dirty="0"/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 flipH="1">
            <a:off x="990600" y="4843702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879854" y="5538031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66800" y="4800600"/>
            <a:ext cx="21907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y1 != null </a:t>
            </a:r>
            <a:r>
              <a:rPr lang="en-US" sz="2000" dirty="0" smtClean="0">
                <a:sym typeface="Wingdings" pitchFamily="2" charset="2"/>
              </a:rPr>
              <a:t></a:t>
            </a:r>
            <a:endParaRPr lang="en-US" sz="2000" dirty="0" smtClean="0"/>
          </a:p>
          <a:p>
            <a:r>
              <a:rPr lang="en-US" sz="2000" dirty="0" smtClean="0"/>
              <a:t>dec1 := (pref1 | y1)</a:t>
            </a:r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6553200" y="1371600"/>
            <a:ext cx="2438400" cy="2819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 your value in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,   read other’s value, decide on OR of the values; but if the other has not written yet, read again!</a:t>
            </a:r>
          </a:p>
        </p:txBody>
      </p:sp>
      <p:sp>
        <p:nvSpPr>
          <p:cNvPr id="58" name="Content Placeholder 3"/>
          <p:cNvSpPr txBox="1">
            <a:spLocks/>
          </p:cNvSpPr>
          <p:nvPr/>
        </p:nvSpPr>
        <p:spPr>
          <a:xfrm>
            <a:off x="6705600" y="4419600"/>
            <a:ext cx="24384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Agreement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Validity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Wait-freedom ?</a:t>
            </a:r>
          </a:p>
        </p:txBody>
      </p:sp>
      <p:sp>
        <p:nvSpPr>
          <p:cNvPr id="56" name="Arc 55"/>
          <p:cNvSpPr/>
          <p:nvPr/>
        </p:nvSpPr>
        <p:spPr>
          <a:xfrm flipH="1">
            <a:off x="762000" y="3810000"/>
            <a:ext cx="381000" cy="1396051"/>
          </a:xfrm>
          <a:prstGeom prst="arc">
            <a:avLst>
              <a:gd name="adj1" fmla="val 16200000"/>
              <a:gd name="adj2" fmla="val 5706845"/>
            </a:avLst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TextBox 58"/>
          <p:cNvSpPr txBox="1"/>
          <p:nvPr/>
        </p:nvSpPr>
        <p:spPr>
          <a:xfrm>
            <a:off x="152400" y="4267200"/>
            <a:ext cx="60144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else</a:t>
            </a:r>
          </a:p>
        </p:txBody>
      </p:sp>
      <p:grpSp>
        <p:nvGrpSpPr>
          <p:cNvPr id="78" name="Group 77"/>
          <p:cNvGrpSpPr/>
          <p:nvPr/>
        </p:nvGrpSpPr>
        <p:grpSpPr>
          <a:xfrm>
            <a:off x="2971800" y="1676400"/>
            <a:ext cx="3105193" cy="4090231"/>
            <a:chOff x="2971800" y="1768522"/>
            <a:chExt cx="3105193" cy="4090231"/>
          </a:xfrm>
        </p:grpSpPr>
        <p:cxnSp>
          <p:nvCxnSpPr>
            <p:cNvPr id="60" name="Straight Arrow Connector 59"/>
            <p:cNvCxnSpPr/>
            <p:nvPr/>
          </p:nvCxnSpPr>
          <p:spPr>
            <a:xfrm>
              <a:off x="3813554" y="2366028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1" name="Oval 60"/>
            <p:cNvSpPr/>
            <p:nvPr/>
          </p:nvSpPr>
          <p:spPr>
            <a:xfrm>
              <a:off x="3699254" y="28194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2" name="TextBox 61"/>
            <p:cNvSpPr txBox="1"/>
            <p:nvPr/>
          </p:nvSpPr>
          <p:spPr>
            <a:xfrm>
              <a:off x="3657600" y="176852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63" name="TextBox 62"/>
            <p:cNvSpPr txBox="1"/>
            <p:nvPr/>
          </p:nvSpPr>
          <p:spPr>
            <a:xfrm>
              <a:off x="3886200" y="2225722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pref2, dec2</a:t>
              </a:r>
              <a:endParaRPr lang="en-US" sz="2000" dirty="0"/>
            </a:p>
          </p:txBody>
        </p:sp>
        <p:cxnSp>
          <p:nvCxnSpPr>
            <p:cNvPr id="64" name="Straight Arrow Connector 63"/>
            <p:cNvCxnSpPr/>
            <p:nvPr/>
          </p:nvCxnSpPr>
          <p:spPr>
            <a:xfrm flipH="1">
              <a:off x="3810000" y="3048000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Oval 64"/>
            <p:cNvSpPr/>
            <p:nvPr/>
          </p:nvSpPr>
          <p:spPr>
            <a:xfrm>
              <a:off x="3699254" y="3742329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TextBox 65"/>
            <p:cNvSpPr txBox="1"/>
            <p:nvPr/>
          </p:nvSpPr>
          <p:spPr>
            <a:xfrm>
              <a:off x="3867095" y="3115553"/>
              <a:ext cx="123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x2:= pref2</a:t>
              </a:r>
              <a:endParaRPr lang="en-US" sz="2000" dirty="0"/>
            </a:p>
          </p:txBody>
        </p:sp>
        <p:cxnSp>
          <p:nvCxnSpPr>
            <p:cNvPr id="67" name="Straight Arrow Connector 66"/>
            <p:cNvCxnSpPr/>
            <p:nvPr/>
          </p:nvCxnSpPr>
          <p:spPr>
            <a:xfrm flipH="1">
              <a:off x="3810000" y="3978322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8" name="Oval 67"/>
            <p:cNvSpPr/>
            <p:nvPr/>
          </p:nvSpPr>
          <p:spPr>
            <a:xfrm>
              <a:off x="3699254" y="4672651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3867095" y="4106153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x1</a:t>
              </a:r>
              <a:endParaRPr lang="en-US" sz="2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886200" y="2530522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null</a:t>
              </a:r>
              <a:endParaRPr lang="en-US" sz="2000" dirty="0"/>
            </a:p>
          </p:txBody>
        </p:sp>
        <p:cxnSp>
          <p:nvCxnSpPr>
            <p:cNvPr id="73" name="Straight Arrow Connector 72"/>
            <p:cNvCxnSpPr/>
            <p:nvPr/>
          </p:nvCxnSpPr>
          <p:spPr>
            <a:xfrm flipH="1">
              <a:off x="3810000" y="4935824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4" name="Oval 73"/>
            <p:cNvSpPr/>
            <p:nvPr/>
          </p:nvSpPr>
          <p:spPr>
            <a:xfrm>
              <a:off x="3699254" y="5630153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3886200" y="4892722"/>
              <a:ext cx="2190793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!= null </a:t>
              </a:r>
              <a:r>
                <a:rPr lang="en-US" sz="2000" dirty="0" smtClean="0">
                  <a:sym typeface="Wingdings" pitchFamily="2" charset="2"/>
                </a:rPr>
                <a:t></a:t>
              </a:r>
              <a:endParaRPr lang="en-US" sz="2000" dirty="0" smtClean="0"/>
            </a:p>
            <a:p>
              <a:r>
                <a:rPr lang="en-US" sz="2000" dirty="0" smtClean="0"/>
                <a:t>dec2 := (pref2 | y2)</a:t>
              </a:r>
            </a:p>
          </p:txBody>
        </p:sp>
        <p:sp>
          <p:nvSpPr>
            <p:cNvPr id="76" name="Arc 75"/>
            <p:cNvSpPr/>
            <p:nvPr/>
          </p:nvSpPr>
          <p:spPr>
            <a:xfrm flipH="1">
              <a:off x="3581400" y="3902122"/>
              <a:ext cx="381000" cy="1396051"/>
            </a:xfrm>
            <a:prstGeom prst="arc">
              <a:avLst>
                <a:gd name="adj1" fmla="val 16200000"/>
                <a:gd name="adj2" fmla="val 5706845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2971800" y="4359322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8" grpId="0" animBg="1"/>
      <p:bldP spid="49" grpId="0"/>
      <p:bldP spid="70" grpId="0" animBg="1"/>
      <p:bldP spid="71" grpId="0"/>
      <p:bldP spid="31" grpId="0" animBg="1"/>
      <p:bldP spid="32" grpId="0"/>
      <p:bldP spid="58" grpId="0"/>
      <p:bldP spid="56" grpId="0" animBg="1"/>
      <p:bldP spid="59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Solving 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Solving consensus using only atomic registers is impossible!!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Primitives of read and write are too weak to achieve desired coordination while satisfying all 3 requirements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Intuitive difficulty: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a process writes a shared variable, it does not know whether the other process has read this value, so cannot decide right away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a process reads a shared variable, it needs to communicate to other process that it has seen this value, so needs to continue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Solution: Use stronger primitives: </a:t>
            </a:r>
            <a:r>
              <a:rPr lang="en-US" sz="2000" dirty="0" err="1" smtClean="0">
                <a:latin typeface="Comic Sans MS" pitchFamily="66" charset="0"/>
              </a:rPr>
              <a:t>Test&amp;Set</a:t>
            </a:r>
            <a:r>
              <a:rPr lang="en-US" sz="2000" dirty="0" smtClean="0">
                <a:latin typeface="Comic Sans MS" pitchFamily="66" charset="0"/>
              </a:rPr>
              <a:t> registers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Byzantine Generals Problem: Impossible to achieve coordination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Sending a message, and receiving a message are similar to write and read operations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Consensus using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Test&amp;Set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Register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879854" y="2727278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955878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9854" y="365020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047695" y="3023431"/>
            <a:ext cx="123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x1:= pref1</a:t>
            </a:r>
            <a:endParaRPr lang="en-US" sz="2000" dirty="0"/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990600" y="3886200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879854" y="4580529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047695" y="4014031"/>
            <a:ext cx="190090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y1 := </a:t>
            </a:r>
            <a:r>
              <a:rPr lang="en-US" sz="2000" dirty="0" err="1" smtClean="0"/>
              <a:t>test&amp;set</a:t>
            </a:r>
            <a:r>
              <a:rPr lang="en-US" sz="2000" dirty="0" smtClean="0"/>
              <a:t>(y)</a:t>
            </a:r>
            <a:endParaRPr lang="en-US" sz="2000" dirty="0"/>
          </a:p>
        </p:txBody>
      </p:sp>
      <p:grpSp>
        <p:nvGrpSpPr>
          <p:cNvPr id="75" name="Group 74"/>
          <p:cNvGrpSpPr/>
          <p:nvPr/>
        </p:nvGrpSpPr>
        <p:grpSpPr>
          <a:xfrm>
            <a:off x="838200" y="1066800"/>
            <a:ext cx="4855174" cy="1771710"/>
            <a:chOff x="838200" y="1066800"/>
            <a:chExt cx="4855174" cy="1771710"/>
          </a:xfrm>
        </p:grpSpPr>
        <p:sp>
          <p:nvSpPr>
            <p:cNvPr id="53" name="TextBox 52"/>
            <p:cNvSpPr txBox="1"/>
            <p:nvPr/>
          </p:nvSpPr>
          <p:spPr>
            <a:xfrm>
              <a:off x="1219200" y="1066800"/>
              <a:ext cx="447417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AtomicReg</a:t>
              </a:r>
              <a:r>
                <a:rPr lang="en-US" sz="2000" dirty="0" smtClean="0"/>
                <a:t> </a:t>
              </a:r>
              <a:r>
                <a:rPr lang="en-US" sz="2000" dirty="0" err="1" smtClean="0"/>
                <a:t>bool</a:t>
              </a:r>
              <a:r>
                <a:rPr lang="en-US" sz="2000" dirty="0" smtClean="0"/>
                <a:t> x1, x2; </a:t>
              </a:r>
              <a:r>
                <a:rPr lang="en-US" sz="2000" dirty="0" err="1" smtClean="0"/>
                <a:t>Test&amp;SetReg</a:t>
              </a:r>
              <a:r>
                <a:rPr lang="en-US" sz="2000" dirty="0" smtClean="0"/>
                <a:t> y :=0</a:t>
              </a:r>
              <a:endParaRPr lang="en-US" sz="20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994154" y="2273906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838200" y="1676400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66800" y="2133600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pref1, dec1</a:t>
              </a:r>
              <a:endParaRPr 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6800" y="2438400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:= 0</a:t>
              </a:r>
              <a:endParaRPr lang="en-US" sz="2000" dirty="0"/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 flipH="1">
            <a:off x="990600" y="4843702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879854" y="5538031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47695" y="4699831"/>
            <a:ext cx="2096215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y1 =0</a:t>
            </a:r>
          </a:p>
          <a:p>
            <a:r>
              <a:rPr lang="en-US" sz="2000" dirty="0" smtClean="0"/>
              <a:t>then dec1 := pref1</a:t>
            </a:r>
          </a:p>
          <a:p>
            <a:r>
              <a:rPr lang="en-US" sz="2000" dirty="0" smtClean="0"/>
              <a:t>else dec1 := x2</a:t>
            </a:r>
            <a:endParaRPr lang="en-US" sz="2000" dirty="0"/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6553200" y="1371600"/>
            <a:ext cx="2438400" cy="2819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 your value in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;  execute </a:t>
            </a:r>
            <a:r>
              <a:rPr lang="en-US" sz="2000" dirty="0" err="1" smtClean="0">
                <a:latin typeface="Comic Sans MS" pitchFamily="66" charset="0"/>
              </a:rPr>
              <a:t>test&amp;set</a:t>
            </a:r>
            <a:r>
              <a:rPr lang="en-US" sz="2000" dirty="0" smtClean="0">
                <a:latin typeface="Comic Sans MS" pitchFamily="66" charset="0"/>
              </a:rPr>
              <a:t>; if you win, choose your own initial value, else read other’s preference as decision value</a:t>
            </a:r>
          </a:p>
        </p:txBody>
      </p:sp>
      <p:sp>
        <p:nvSpPr>
          <p:cNvPr id="58" name="Content Placeholder 3"/>
          <p:cNvSpPr txBox="1">
            <a:spLocks/>
          </p:cNvSpPr>
          <p:nvPr/>
        </p:nvSpPr>
        <p:spPr>
          <a:xfrm>
            <a:off x="6705600" y="4419600"/>
            <a:ext cx="24384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Agreement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Validity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Wait-freedom ?</a:t>
            </a:r>
          </a:p>
        </p:txBody>
      </p:sp>
      <p:grpSp>
        <p:nvGrpSpPr>
          <p:cNvPr id="74" name="Group 73"/>
          <p:cNvGrpSpPr/>
          <p:nvPr/>
        </p:nvGrpSpPr>
        <p:grpSpPr>
          <a:xfrm>
            <a:off x="3810000" y="1752600"/>
            <a:ext cx="2305710" cy="4090231"/>
            <a:chOff x="3829105" y="1853369"/>
            <a:chExt cx="2305710" cy="4090231"/>
          </a:xfrm>
        </p:grpSpPr>
        <p:cxnSp>
          <p:nvCxnSpPr>
            <p:cNvPr id="56" name="Straight Arrow Connector 55"/>
            <p:cNvCxnSpPr/>
            <p:nvPr/>
          </p:nvCxnSpPr>
          <p:spPr>
            <a:xfrm>
              <a:off x="3985059" y="24508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Oval 58"/>
            <p:cNvSpPr/>
            <p:nvPr/>
          </p:nvSpPr>
          <p:spPr>
            <a:xfrm>
              <a:off x="3870759" y="29042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829105" y="1853369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4057705" y="2310569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pref2, dec2</a:t>
              </a:r>
              <a:endParaRPr lang="en-US" sz="2000" dirty="0"/>
            </a:p>
          </p:txBody>
        </p:sp>
        <p:cxnSp>
          <p:nvCxnSpPr>
            <p:cNvPr id="62" name="Straight Arrow Connector 61"/>
            <p:cNvCxnSpPr/>
            <p:nvPr/>
          </p:nvCxnSpPr>
          <p:spPr>
            <a:xfrm flipH="1">
              <a:off x="3981505" y="31328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Oval 62"/>
            <p:cNvSpPr/>
            <p:nvPr/>
          </p:nvSpPr>
          <p:spPr>
            <a:xfrm>
              <a:off x="3870759" y="38271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4038600" y="3200400"/>
              <a:ext cx="123540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x2:= pref2</a:t>
              </a:r>
              <a:endParaRPr lang="en-US" sz="2000" dirty="0"/>
            </a:p>
          </p:txBody>
        </p:sp>
        <p:cxnSp>
          <p:nvCxnSpPr>
            <p:cNvPr id="65" name="Straight Arrow Connector 64"/>
            <p:cNvCxnSpPr/>
            <p:nvPr/>
          </p:nvCxnSpPr>
          <p:spPr>
            <a:xfrm flipH="1">
              <a:off x="3981505" y="40631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Oval 65"/>
            <p:cNvSpPr/>
            <p:nvPr/>
          </p:nvSpPr>
          <p:spPr>
            <a:xfrm>
              <a:off x="3870759" y="47574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4038600" y="4191000"/>
              <a:ext cx="190090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</a:t>
              </a:r>
              <a:r>
                <a:rPr lang="en-US" sz="2000" dirty="0" err="1" smtClean="0"/>
                <a:t>test&amp;set</a:t>
              </a:r>
              <a:r>
                <a:rPr lang="en-US" sz="2000" dirty="0" smtClean="0"/>
                <a:t>(y)</a:t>
              </a:r>
              <a:endParaRPr lang="en-US" sz="20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4057705" y="2615369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0</a:t>
              </a:r>
              <a:endParaRPr lang="en-US" sz="2000" dirty="0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H="1">
              <a:off x="3981505" y="50206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Oval 71"/>
            <p:cNvSpPr/>
            <p:nvPr/>
          </p:nvSpPr>
          <p:spPr>
            <a:xfrm>
              <a:off x="3870759" y="57150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4038600" y="4876800"/>
              <a:ext cx="2096215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if y2 = 0</a:t>
              </a:r>
            </a:p>
            <a:p>
              <a:r>
                <a:rPr lang="en-US" sz="2000" dirty="0" smtClean="0"/>
                <a:t>then dec2 := pref2</a:t>
              </a:r>
            </a:p>
            <a:p>
              <a:r>
                <a:rPr lang="en-US" sz="2000" dirty="0" smtClean="0"/>
                <a:t>else dec2 := x1</a:t>
              </a:r>
              <a:endParaRPr lang="en-US" sz="20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8" grpId="0" animBg="1"/>
      <p:bldP spid="49" grpId="0"/>
      <p:bldP spid="70" grpId="0" animBg="1"/>
      <p:bldP spid="71" grpId="0"/>
      <p:bldP spid="31" grpId="0" animBg="1"/>
      <p:bldP spid="32" grpId="0"/>
      <p:bldP spid="57" grpId="0"/>
      <p:bldP spid="5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Impossibility of 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Theorem: There is no protocol for two process consensus such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Processes communicate using only shared atomic registers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Protocol satisfies all of agreement, validity, and wait-freedom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Proof by contradiction: suppose there is such a protocol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Let us look at the underlying transition system 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 state of T looks like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 transition of T can be 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step by P1, and such a transition depends only on the first two parts of the state, or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 step by P2, which depends only on the last two parts of the state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1371600" y="3505200"/>
            <a:ext cx="5638800" cy="476310"/>
            <a:chOff x="1371600" y="3505200"/>
            <a:chExt cx="5638800" cy="476310"/>
          </a:xfrm>
        </p:grpSpPr>
        <p:sp>
          <p:nvSpPr>
            <p:cNvPr id="8" name="Rectangle 7"/>
            <p:cNvSpPr/>
            <p:nvPr/>
          </p:nvSpPr>
          <p:spPr>
            <a:xfrm>
              <a:off x="1371600" y="3505200"/>
              <a:ext cx="5638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32004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51054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3581400"/>
              <a:ext cx="17106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P1’s local state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5181600" y="3581400"/>
              <a:ext cx="17106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P2’s local state</a:t>
              </a:r>
              <a:endParaRPr lang="en-US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276600" y="3581400"/>
              <a:ext cx="18991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Shared variables</a:t>
              </a:r>
              <a:endParaRPr lang="en-US" sz="2000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 Tree of Transition System 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981200" y="3429000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1828800" y="3657600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6002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3352800" y="990600"/>
            <a:ext cx="51816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Vertices are states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Left-child: Step by P1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Right-child: Step by P2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Protocol execution = Path in this tree</a:t>
            </a:r>
          </a:p>
        </p:txBody>
      </p:sp>
      <p:sp>
        <p:nvSpPr>
          <p:cNvPr id="38" name="Isosceles Triangle 37"/>
          <p:cNvSpPr/>
          <p:nvPr/>
        </p:nvSpPr>
        <p:spPr>
          <a:xfrm>
            <a:off x="76200" y="1676400"/>
            <a:ext cx="4343400" cy="33528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33600" y="3657600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2098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P2</a:t>
            </a:r>
            <a:endParaRPr lang="en-US" dirty="0"/>
          </a:p>
        </p:txBody>
      </p:sp>
      <p:grpSp>
        <p:nvGrpSpPr>
          <p:cNvPr id="51" name="Group 50"/>
          <p:cNvGrpSpPr/>
          <p:nvPr/>
        </p:nvGrpSpPr>
        <p:grpSpPr>
          <a:xfrm>
            <a:off x="1295400" y="4876800"/>
            <a:ext cx="304800" cy="369332"/>
            <a:chOff x="5334000" y="3200400"/>
            <a:chExt cx="304800" cy="369332"/>
          </a:xfrm>
        </p:grpSpPr>
        <p:sp>
          <p:nvSpPr>
            <p:cNvPr id="44" name="Oval 43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590800" y="4876800"/>
            <a:ext cx="304800" cy="369332"/>
            <a:chOff x="5334000" y="3200400"/>
            <a:chExt cx="304800" cy="369332"/>
          </a:xfrm>
        </p:grpSpPr>
        <p:sp>
          <p:nvSpPr>
            <p:cNvPr id="54" name="Oval 53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75" name="Content Placeholder 3"/>
          <p:cNvSpPr txBox="1">
            <a:spLocks/>
          </p:cNvSpPr>
          <p:nvPr/>
        </p:nvSpPr>
        <p:spPr>
          <a:xfrm>
            <a:off x="4114800" y="2667000"/>
            <a:ext cx="48768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Tree must be finite (why?)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Leaf-vertex: Protocol has terminated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Label leaf with 0/1 based on decision</a:t>
            </a:r>
          </a:p>
        </p:txBody>
      </p:sp>
      <p:grpSp>
        <p:nvGrpSpPr>
          <p:cNvPr id="79" name="Group 78"/>
          <p:cNvGrpSpPr/>
          <p:nvPr/>
        </p:nvGrpSpPr>
        <p:grpSpPr>
          <a:xfrm>
            <a:off x="1676400" y="3962400"/>
            <a:ext cx="304800" cy="369332"/>
            <a:chOff x="5334000" y="3200400"/>
            <a:chExt cx="304800" cy="369332"/>
          </a:xfrm>
        </p:grpSpPr>
        <p:sp>
          <p:nvSpPr>
            <p:cNvPr id="80" name="Oval 79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82" name="Group 81"/>
          <p:cNvGrpSpPr/>
          <p:nvPr/>
        </p:nvGrpSpPr>
        <p:grpSpPr>
          <a:xfrm>
            <a:off x="2209800" y="3962400"/>
            <a:ext cx="304800" cy="369332"/>
            <a:chOff x="5334000" y="3200400"/>
            <a:chExt cx="304800" cy="369332"/>
          </a:xfrm>
        </p:grpSpPr>
        <p:sp>
          <p:nvSpPr>
            <p:cNvPr id="83" name="Oval 82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85" name="Isosceles Triangle 84"/>
          <p:cNvSpPr/>
          <p:nvPr/>
        </p:nvSpPr>
        <p:spPr>
          <a:xfrm>
            <a:off x="1066800" y="4267200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6" name="Content Placeholder 3"/>
          <p:cNvSpPr txBox="1">
            <a:spLocks/>
          </p:cNvSpPr>
          <p:nvPr/>
        </p:nvSpPr>
        <p:spPr>
          <a:xfrm>
            <a:off x="4648200" y="3886200"/>
            <a:ext cx="4495800" cy="2286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0-committed vertex: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All paths lead to 0-labled leaves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1-committed vertex: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All paths lead to 1-labeled leaves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Uncommitted: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   Both decisions still possible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87" name="Isosceles Triangle 86"/>
          <p:cNvSpPr/>
          <p:nvPr/>
        </p:nvSpPr>
        <p:spPr>
          <a:xfrm>
            <a:off x="2362200" y="4267200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90" name="Group 89"/>
          <p:cNvGrpSpPr/>
          <p:nvPr/>
        </p:nvGrpSpPr>
        <p:grpSpPr>
          <a:xfrm>
            <a:off x="1066800" y="5029200"/>
            <a:ext cx="1143000" cy="826532"/>
            <a:chOff x="1066800" y="5029200"/>
            <a:chExt cx="1143000" cy="826532"/>
          </a:xfrm>
        </p:grpSpPr>
        <p:sp>
          <p:nvSpPr>
            <p:cNvPr id="88" name="Left Brace 87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0’s</a:t>
              </a:r>
              <a:endParaRPr lang="en-US" dirty="0"/>
            </a:p>
          </p:txBody>
        </p:sp>
      </p:grpSp>
      <p:grpSp>
        <p:nvGrpSpPr>
          <p:cNvPr id="91" name="Group 90"/>
          <p:cNvGrpSpPr/>
          <p:nvPr/>
        </p:nvGrpSpPr>
        <p:grpSpPr>
          <a:xfrm>
            <a:off x="2362200" y="5029200"/>
            <a:ext cx="1066800" cy="826532"/>
            <a:chOff x="1066800" y="5029200"/>
            <a:chExt cx="1143000" cy="826532"/>
          </a:xfrm>
        </p:grpSpPr>
        <p:sp>
          <p:nvSpPr>
            <p:cNvPr id="92" name="Left Brace 91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1’s</a:t>
              </a:r>
              <a:endParaRPr lang="en-US" dirty="0"/>
            </a:p>
          </p:txBody>
        </p:sp>
      </p:grpSp>
      <p:grpSp>
        <p:nvGrpSpPr>
          <p:cNvPr id="34" name="Group 3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5" grpId="0"/>
      <p:bldP spid="85" grpId="0" animBg="1"/>
      <p:bldP spid="86" grpId="0"/>
      <p:bldP spid="8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Uncommittedness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of Initial State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09600" y="1524000"/>
            <a:ext cx="3742731" cy="476310"/>
            <a:chOff x="1371600" y="3505200"/>
            <a:chExt cx="3742731" cy="476310"/>
          </a:xfrm>
        </p:grpSpPr>
        <p:sp>
          <p:nvSpPr>
            <p:cNvPr id="9" name="Rectangle 8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8100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3581400"/>
              <a:ext cx="13043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 </a:t>
              </a:r>
              <a:r>
                <a:rPr lang="en-US" sz="2000" dirty="0" err="1" smtClean="0"/>
                <a:t>pref</a:t>
              </a:r>
              <a:r>
                <a:rPr lang="en-US" sz="2000" dirty="0" smtClean="0"/>
                <a:t> = 0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10000" y="3581400"/>
              <a:ext cx="13043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</a:t>
              </a:r>
              <a:r>
                <a:rPr lang="en-US" sz="2000" dirty="0" err="1" smtClean="0"/>
                <a:t>pref</a:t>
              </a:r>
              <a:r>
                <a:rPr lang="en-US" sz="2000" dirty="0" smtClean="0"/>
                <a:t> = 1</a:t>
              </a:r>
              <a:endParaRPr lang="en-US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19400" y="3581400"/>
              <a:ext cx="9507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shared </a:t>
              </a:r>
              <a:endParaRPr lang="en-US" sz="2000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09600" y="1066800"/>
            <a:ext cx="150239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Initial state s</a:t>
            </a:r>
            <a:endParaRPr lang="en-US" sz="2000" dirty="0"/>
          </a:p>
        </p:txBody>
      </p:sp>
      <p:grpSp>
        <p:nvGrpSpPr>
          <p:cNvPr id="28" name="Group 27"/>
          <p:cNvGrpSpPr/>
          <p:nvPr/>
        </p:nvGrpSpPr>
        <p:grpSpPr>
          <a:xfrm>
            <a:off x="381000" y="2057400"/>
            <a:ext cx="1150108" cy="1893332"/>
            <a:chOff x="381000" y="2057400"/>
            <a:chExt cx="1150108" cy="1893332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/>
                  <a:t>?</a:t>
                </a:r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4724400" y="1524000"/>
            <a:ext cx="3742731" cy="476310"/>
            <a:chOff x="1371600" y="3505200"/>
            <a:chExt cx="3742731" cy="476310"/>
          </a:xfrm>
        </p:grpSpPr>
        <p:sp>
          <p:nvSpPr>
            <p:cNvPr id="30" name="Rectangle 29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38100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648962" y="3581400"/>
              <a:ext cx="7425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same</a:t>
              </a:r>
              <a:endParaRPr lang="en-US" sz="20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3810000" y="3581400"/>
              <a:ext cx="13043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</a:t>
              </a:r>
              <a:r>
                <a:rPr lang="en-US" sz="2000" dirty="0" err="1" smtClean="0"/>
                <a:t>pref</a:t>
              </a:r>
              <a:r>
                <a:rPr lang="en-US" sz="2000" dirty="0" smtClean="0"/>
                <a:t> = 0</a:t>
              </a:r>
              <a:endParaRPr lang="en-US" sz="2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19400" y="3581400"/>
              <a:ext cx="8002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same </a:t>
              </a:r>
              <a:endParaRPr lang="en-US" sz="2000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4724400" y="1066800"/>
            <a:ext cx="360021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Initial state s’ = Slight variant of s</a:t>
            </a:r>
            <a:endParaRPr lang="en-US" sz="20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4495800" y="2057400"/>
            <a:ext cx="1150108" cy="1893332"/>
            <a:chOff x="381000" y="2057400"/>
            <a:chExt cx="1150108" cy="1893332"/>
          </a:xfrm>
        </p:grpSpPr>
        <p:cxnSp>
          <p:nvCxnSpPr>
            <p:cNvPr id="38" name="Straight Arrow Connector 37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grpSp>
          <p:nvGrpSpPr>
            <p:cNvPr id="47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</p:grpSp>
      </p:grpSp>
      <p:sp>
        <p:nvSpPr>
          <p:cNvPr id="50" name="TextBox 49"/>
          <p:cNvSpPr txBox="1"/>
          <p:nvPr/>
        </p:nvSpPr>
        <p:spPr>
          <a:xfrm>
            <a:off x="4800600" y="3810000"/>
            <a:ext cx="378065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Decision must be 0 due to validity!</a:t>
            </a:r>
          </a:p>
        </p:txBody>
      </p:sp>
      <p:sp>
        <p:nvSpPr>
          <p:cNvPr id="51" name="TextBox 50"/>
          <p:cNvSpPr txBox="1"/>
          <p:nvPr/>
        </p:nvSpPr>
        <p:spPr>
          <a:xfrm>
            <a:off x="228600" y="4267200"/>
            <a:ext cx="61403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These two executions are identical from P1’s perspective,</a:t>
            </a:r>
          </a:p>
          <a:p>
            <a:r>
              <a:rPr lang="en-US" sz="2000" dirty="0" smtClean="0"/>
              <a:t>So these two decisions must be the same; ? = 0 !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1219200" y="3124200"/>
            <a:ext cx="685800" cy="990600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3048000" y="2971800"/>
            <a:ext cx="1524000" cy="1219200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304800" y="5181600"/>
            <a:ext cx="8410764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By symmetric argument, if we let only P2 execute in state s, it must decide on 1</a:t>
            </a:r>
          </a:p>
          <a:p>
            <a:r>
              <a:rPr lang="en-US" sz="2000" dirty="0" smtClean="0"/>
              <a:t>This means the initial state s is uncommitted</a:t>
            </a:r>
          </a:p>
        </p:txBody>
      </p:sp>
      <p:grpSp>
        <p:nvGrpSpPr>
          <p:cNvPr id="52" name="Group 5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6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6" grpId="0"/>
      <p:bldP spid="50" grpId="0"/>
      <p:bldP spid="51" grpId="0"/>
      <p:bldP spid="5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Existence of Critical Vertices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981200" y="3429000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1828800" y="3657600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16002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sp>
        <p:nvSpPr>
          <p:cNvPr id="57" name="Content Placeholder 3"/>
          <p:cNvSpPr txBox="1">
            <a:spLocks/>
          </p:cNvSpPr>
          <p:nvPr/>
        </p:nvSpPr>
        <p:spPr>
          <a:xfrm>
            <a:off x="3276600" y="1447800"/>
            <a:ext cx="58674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There is an initial uncommitted state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All leaves are 0-committed  or 1-committed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Tree is finite</a:t>
            </a:r>
          </a:p>
        </p:txBody>
      </p:sp>
      <p:sp>
        <p:nvSpPr>
          <p:cNvPr id="38" name="Isosceles Triangle 37"/>
          <p:cNvSpPr/>
          <p:nvPr/>
        </p:nvSpPr>
        <p:spPr>
          <a:xfrm>
            <a:off x="76200" y="1676400"/>
            <a:ext cx="4343400" cy="3352800"/>
          </a:xfrm>
          <a:prstGeom prst="triangl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2133600" y="3657600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2209800" y="35814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P2</a:t>
            </a:r>
            <a:endParaRPr lang="en-US" dirty="0"/>
          </a:p>
        </p:txBody>
      </p:sp>
      <p:grpSp>
        <p:nvGrpSpPr>
          <p:cNvPr id="8" name="Group 78"/>
          <p:cNvGrpSpPr/>
          <p:nvPr/>
        </p:nvGrpSpPr>
        <p:grpSpPr>
          <a:xfrm>
            <a:off x="1676400" y="3962400"/>
            <a:ext cx="304800" cy="369332"/>
            <a:chOff x="5334000" y="3200400"/>
            <a:chExt cx="304800" cy="369332"/>
          </a:xfrm>
        </p:grpSpPr>
        <p:sp>
          <p:nvSpPr>
            <p:cNvPr id="80" name="Oval 79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9" name="Group 81"/>
          <p:cNvGrpSpPr/>
          <p:nvPr/>
        </p:nvGrpSpPr>
        <p:grpSpPr>
          <a:xfrm>
            <a:off x="2209800" y="3962400"/>
            <a:ext cx="304800" cy="369332"/>
            <a:chOff x="5334000" y="3200400"/>
            <a:chExt cx="304800" cy="369332"/>
          </a:xfrm>
        </p:grpSpPr>
        <p:sp>
          <p:nvSpPr>
            <p:cNvPr id="83" name="Oval 82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85" name="Isosceles Triangle 84"/>
          <p:cNvSpPr/>
          <p:nvPr/>
        </p:nvSpPr>
        <p:spPr>
          <a:xfrm>
            <a:off x="1066800" y="4267200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Isosceles Triangle 86"/>
          <p:cNvSpPr/>
          <p:nvPr/>
        </p:nvSpPr>
        <p:spPr>
          <a:xfrm>
            <a:off x="2362200" y="4267200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" name="Group 89"/>
          <p:cNvGrpSpPr/>
          <p:nvPr/>
        </p:nvGrpSpPr>
        <p:grpSpPr>
          <a:xfrm>
            <a:off x="1066800" y="5029200"/>
            <a:ext cx="1143000" cy="826532"/>
            <a:chOff x="1066800" y="5029200"/>
            <a:chExt cx="1143000" cy="826532"/>
          </a:xfrm>
        </p:grpSpPr>
        <p:sp>
          <p:nvSpPr>
            <p:cNvPr id="88" name="Left Brace 87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0’s</a:t>
              </a:r>
              <a:endParaRPr lang="en-US" dirty="0"/>
            </a:p>
          </p:txBody>
        </p:sp>
      </p:grpSp>
      <p:grpSp>
        <p:nvGrpSpPr>
          <p:cNvPr id="11" name="Group 90"/>
          <p:cNvGrpSpPr/>
          <p:nvPr/>
        </p:nvGrpSpPr>
        <p:grpSpPr>
          <a:xfrm>
            <a:off x="2362200" y="5029200"/>
            <a:ext cx="1066800" cy="826532"/>
            <a:chOff x="1066800" y="5029200"/>
            <a:chExt cx="1143000" cy="826532"/>
          </a:xfrm>
        </p:grpSpPr>
        <p:sp>
          <p:nvSpPr>
            <p:cNvPr id="92" name="Left Brace 91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1’s</a:t>
              </a:r>
              <a:endParaRPr 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981200" y="30480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35" name="Content Placeholder 3"/>
          <p:cNvSpPr txBox="1">
            <a:spLocks/>
          </p:cNvSpPr>
          <p:nvPr/>
        </p:nvSpPr>
        <p:spPr>
          <a:xfrm>
            <a:off x="3962400" y="3124200"/>
            <a:ext cx="51816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It follows that there must exist a “critical” decision vertex s such that left-child is 0-committed and right-child is 1-committed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28" name="Group 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9" grpId="0"/>
      <p:bldP spid="42" grpId="0"/>
      <p:bldP spid="85" grpId="0" animBg="1"/>
      <p:bldP spid="87" grpId="0" animBg="1"/>
      <p:bldP spid="34" grpId="0"/>
      <p:bldP spid="35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Existence of Critical Vertices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1143000" y="1828800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057400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19812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cxnSp>
        <p:nvCxnSpPr>
          <p:cNvPr id="41" name="Straight Arrow Connector 40"/>
          <p:cNvCxnSpPr/>
          <p:nvPr/>
        </p:nvCxnSpPr>
        <p:spPr>
          <a:xfrm>
            <a:off x="1295400" y="2057400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TextBox 41"/>
          <p:cNvSpPr txBox="1"/>
          <p:nvPr/>
        </p:nvSpPr>
        <p:spPr>
          <a:xfrm>
            <a:off x="1371600" y="19812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P2</a:t>
            </a:r>
            <a:endParaRPr lang="en-US" dirty="0"/>
          </a:p>
        </p:txBody>
      </p:sp>
      <p:grpSp>
        <p:nvGrpSpPr>
          <p:cNvPr id="4" name="Group 78"/>
          <p:cNvGrpSpPr/>
          <p:nvPr/>
        </p:nvGrpSpPr>
        <p:grpSpPr>
          <a:xfrm>
            <a:off x="838200" y="2362200"/>
            <a:ext cx="304800" cy="369332"/>
            <a:chOff x="5334000" y="3200400"/>
            <a:chExt cx="304800" cy="369332"/>
          </a:xfrm>
        </p:grpSpPr>
        <p:sp>
          <p:nvSpPr>
            <p:cNvPr id="80" name="Oval 79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1" name="TextBox 80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5" name="Group 81"/>
          <p:cNvGrpSpPr/>
          <p:nvPr/>
        </p:nvGrpSpPr>
        <p:grpSpPr>
          <a:xfrm>
            <a:off x="1371600" y="2362200"/>
            <a:ext cx="304800" cy="369332"/>
            <a:chOff x="5334000" y="3200400"/>
            <a:chExt cx="304800" cy="369332"/>
          </a:xfrm>
        </p:grpSpPr>
        <p:sp>
          <p:nvSpPr>
            <p:cNvPr id="83" name="Oval 82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4" name="TextBox 83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85" name="Isosceles Triangle 84"/>
          <p:cNvSpPr/>
          <p:nvPr/>
        </p:nvSpPr>
        <p:spPr>
          <a:xfrm>
            <a:off x="228600" y="2667000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7" name="Isosceles Triangle 86"/>
          <p:cNvSpPr/>
          <p:nvPr/>
        </p:nvSpPr>
        <p:spPr>
          <a:xfrm>
            <a:off x="1524000" y="2667000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" name="Group 89"/>
          <p:cNvGrpSpPr/>
          <p:nvPr/>
        </p:nvGrpSpPr>
        <p:grpSpPr>
          <a:xfrm>
            <a:off x="228600" y="3429000"/>
            <a:ext cx="1143000" cy="826532"/>
            <a:chOff x="1066800" y="5029200"/>
            <a:chExt cx="1143000" cy="826532"/>
          </a:xfrm>
        </p:grpSpPr>
        <p:sp>
          <p:nvSpPr>
            <p:cNvPr id="88" name="Left Brace 87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9" name="TextBox 88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0’s</a:t>
              </a:r>
              <a:endParaRPr lang="en-US" dirty="0"/>
            </a:p>
          </p:txBody>
        </p:sp>
      </p:grpSp>
      <p:grpSp>
        <p:nvGrpSpPr>
          <p:cNvPr id="9" name="Group 90"/>
          <p:cNvGrpSpPr/>
          <p:nvPr/>
        </p:nvGrpSpPr>
        <p:grpSpPr>
          <a:xfrm>
            <a:off x="1524000" y="3429000"/>
            <a:ext cx="1066800" cy="826532"/>
            <a:chOff x="1066800" y="5029200"/>
            <a:chExt cx="1143000" cy="826532"/>
          </a:xfrm>
        </p:grpSpPr>
        <p:sp>
          <p:nvSpPr>
            <p:cNvPr id="92" name="Left Brace 91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TextBox 92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1’s</a:t>
              </a:r>
              <a:endParaRPr lang="en-US" dirty="0"/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143000" y="1447800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sp>
        <p:nvSpPr>
          <p:cNvPr id="36" name="Content Placeholder 3"/>
          <p:cNvSpPr txBox="1">
            <a:spLocks/>
          </p:cNvSpPr>
          <p:nvPr/>
        </p:nvSpPr>
        <p:spPr>
          <a:xfrm>
            <a:off x="3124200" y="1371600"/>
            <a:ext cx="4724400" cy="14477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Whether P1 or P2 takes the next step is the deciding factor in state s: what can such a step be?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2743200" y="2971800"/>
            <a:ext cx="6248400" cy="3276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Possible cases: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1. P1’s step is local or is read of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2. P2’s step is local or is read of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3. Both steps are writes to different shared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  4. Both steps  are writes to same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Proof by case analysis: in each case show that such steps cannot be decisive!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Proof: Case 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609600" y="1524000"/>
            <a:ext cx="3733800" cy="477559"/>
            <a:chOff x="1371600" y="3505200"/>
            <a:chExt cx="3733800" cy="477559"/>
          </a:xfrm>
        </p:grpSpPr>
        <p:sp>
          <p:nvSpPr>
            <p:cNvPr id="9" name="Rectangle 8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Connector 9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>
              <a:off x="38100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3581400"/>
              <a:ext cx="104656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P1 local </a:t>
              </a:r>
              <a:endParaRPr lang="en-US" sz="2000" dirty="0"/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3876533" y="3582649"/>
              <a:ext cx="98886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P2 local</a:t>
              </a:r>
              <a:endParaRPr lang="en-US" sz="20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819400" y="3581400"/>
              <a:ext cx="95070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shared </a:t>
              </a:r>
              <a:endParaRPr lang="en-US" sz="2000" dirty="0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609600" y="1066800"/>
            <a:ext cx="16365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Critical state s</a:t>
            </a:r>
            <a:endParaRPr lang="en-US" sz="2000" dirty="0"/>
          </a:p>
        </p:txBody>
      </p:sp>
      <p:grpSp>
        <p:nvGrpSpPr>
          <p:cNvPr id="28" name="Group 27"/>
          <p:cNvGrpSpPr/>
          <p:nvPr/>
        </p:nvGrpSpPr>
        <p:grpSpPr>
          <a:xfrm>
            <a:off x="381000" y="2057400"/>
            <a:ext cx="1150108" cy="1893332"/>
            <a:chOff x="381000" y="2057400"/>
            <a:chExt cx="1150108" cy="1893332"/>
          </a:xfrm>
        </p:grpSpPr>
        <p:cxnSp>
          <p:nvCxnSpPr>
            <p:cNvPr id="17" name="Straight Arrow Connector 16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8" name="TextBox 17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19" name="Straight Arrow Connector 18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21" name="Straight Arrow Connector 20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23" name="Straight Arrow Connector 22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TextBox 23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grpSp>
          <p:nvGrpSpPr>
            <p:cNvPr id="25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26" name="Oval 25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TextBox 26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grpSp>
        <p:nvGrpSpPr>
          <p:cNvPr id="29" name="Group 28"/>
          <p:cNvGrpSpPr/>
          <p:nvPr/>
        </p:nvGrpSpPr>
        <p:grpSpPr>
          <a:xfrm>
            <a:off x="3831921" y="2743200"/>
            <a:ext cx="4149229" cy="492801"/>
            <a:chOff x="1371600" y="3488709"/>
            <a:chExt cx="3733800" cy="492801"/>
          </a:xfrm>
        </p:grpSpPr>
        <p:sp>
          <p:nvSpPr>
            <p:cNvPr id="30" name="Rectangle 29"/>
            <p:cNvSpPr/>
            <p:nvPr/>
          </p:nvSpPr>
          <p:spPr>
            <a:xfrm>
              <a:off x="1371600" y="3505200"/>
              <a:ext cx="3733800" cy="457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1" name="Straight Connector 30"/>
            <p:cNvCxnSpPr/>
            <p:nvPr/>
          </p:nvCxnSpPr>
          <p:spPr>
            <a:xfrm>
              <a:off x="2743200" y="3505200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4109123" y="3488709"/>
              <a:ext cx="0" cy="4572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3" name="TextBox 32"/>
            <p:cNvSpPr txBox="1"/>
            <p:nvPr/>
          </p:nvSpPr>
          <p:spPr>
            <a:xfrm>
              <a:off x="1447800" y="3581400"/>
              <a:ext cx="133671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unchanged</a:t>
              </a:r>
              <a:endParaRPr lang="en-US" sz="2000" dirty="0"/>
            </a:p>
          </p:txBody>
        </p:sp>
        <p:sp>
          <p:nvSpPr>
            <p:cNvPr id="34" name="TextBox 33"/>
            <p:cNvSpPr txBox="1"/>
            <p:nvPr/>
          </p:nvSpPr>
          <p:spPr>
            <a:xfrm>
              <a:off x="4092933" y="3553241"/>
              <a:ext cx="10124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 </a:t>
              </a:r>
              <a:r>
                <a:rPr lang="en-US" sz="2000" dirty="0" smtClean="0"/>
                <a:t>changed</a:t>
              </a:r>
              <a:endParaRPr lang="en-US" sz="20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2809455" y="3564909"/>
              <a:ext cx="13944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unchanged </a:t>
              </a:r>
              <a:endParaRPr lang="en-US" sz="2000" dirty="0"/>
            </a:p>
          </p:txBody>
        </p:sp>
      </p:grpSp>
      <p:sp>
        <p:nvSpPr>
          <p:cNvPr id="36" name="TextBox 35"/>
          <p:cNvSpPr txBox="1"/>
          <p:nvPr/>
        </p:nvSpPr>
        <p:spPr>
          <a:xfrm>
            <a:off x="4824062" y="1801504"/>
            <a:ext cx="276094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P2 takes internal step or </a:t>
            </a:r>
          </a:p>
          <a:p>
            <a:r>
              <a:rPr lang="en-US" sz="2000" dirty="0"/>
              <a:t>r</a:t>
            </a:r>
            <a:r>
              <a:rPr lang="en-US" sz="2000" dirty="0" smtClean="0"/>
              <a:t>eads a shared variable</a:t>
            </a:r>
            <a:endParaRPr lang="en-US" sz="2000" dirty="0"/>
          </a:p>
        </p:txBody>
      </p:sp>
      <p:grpSp>
        <p:nvGrpSpPr>
          <p:cNvPr id="37" name="Group 36"/>
          <p:cNvGrpSpPr/>
          <p:nvPr/>
        </p:nvGrpSpPr>
        <p:grpSpPr>
          <a:xfrm>
            <a:off x="3608963" y="3220429"/>
            <a:ext cx="1150108" cy="1893332"/>
            <a:chOff x="381000" y="2057400"/>
            <a:chExt cx="1150108" cy="1893332"/>
          </a:xfrm>
        </p:grpSpPr>
        <p:cxnSp>
          <p:nvCxnSpPr>
            <p:cNvPr id="38" name="Straight Arrow Connector 37"/>
            <p:cNvCxnSpPr/>
            <p:nvPr/>
          </p:nvCxnSpPr>
          <p:spPr>
            <a:xfrm flipH="1">
              <a:off x="1295400" y="2133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1066800" y="2057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 flipH="1">
              <a:off x="1066800" y="2514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838200" y="2438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3" name="Straight Arrow Connector 42"/>
            <p:cNvCxnSpPr/>
            <p:nvPr/>
          </p:nvCxnSpPr>
          <p:spPr>
            <a:xfrm flipH="1">
              <a:off x="838200" y="2895600"/>
              <a:ext cx="235708" cy="3810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609600" y="2819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cxnSp>
          <p:nvCxnSpPr>
            <p:cNvPr id="45" name="Straight Arrow Connector 44"/>
            <p:cNvCxnSpPr/>
            <p:nvPr/>
          </p:nvCxnSpPr>
          <p:spPr>
            <a:xfrm flipH="1">
              <a:off x="609600" y="3276600"/>
              <a:ext cx="235708" cy="381000"/>
            </a:xfrm>
            <a:prstGeom prst="straightConnector1">
              <a:avLst/>
            </a:prstGeom>
            <a:ln w="25400">
              <a:prstDash val="sysDash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81000" y="3200400"/>
              <a:ext cx="44755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P1</a:t>
              </a:r>
              <a:endParaRPr lang="en-US" dirty="0"/>
            </a:p>
          </p:txBody>
        </p:sp>
        <p:grpSp>
          <p:nvGrpSpPr>
            <p:cNvPr id="47" name="Group 24"/>
            <p:cNvGrpSpPr/>
            <p:nvPr/>
          </p:nvGrpSpPr>
          <p:grpSpPr>
            <a:xfrm>
              <a:off x="381000" y="3581400"/>
              <a:ext cx="304800" cy="369332"/>
              <a:chOff x="5334000" y="3200400"/>
              <a:chExt cx="304800" cy="369332"/>
            </a:xfrm>
          </p:grpSpPr>
          <p:sp>
            <p:nvSpPr>
              <p:cNvPr id="48" name="Oval 47"/>
              <p:cNvSpPr/>
              <p:nvPr/>
            </p:nvSpPr>
            <p:spPr>
              <a:xfrm>
                <a:off x="5372100" y="3270766"/>
                <a:ext cx="228600" cy="2286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9" name="TextBox 48"/>
              <p:cNvSpPr txBox="1"/>
              <p:nvPr/>
            </p:nvSpPr>
            <p:spPr>
              <a:xfrm>
                <a:off x="5334000" y="3200400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dirty="0"/>
              </a:p>
            </p:txBody>
          </p:sp>
        </p:grpSp>
      </p:grpSp>
      <p:sp>
        <p:nvSpPr>
          <p:cNvPr id="51" name="TextBox 50"/>
          <p:cNvSpPr txBox="1"/>
          <p:nvPr/>
        </p:nvSpPr>
        <p:spPr>
          <a:xfrm>
            <a:off x="229310" y="5225111"/>
            <a:ext cx="614039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These two executions are identical from P1’s perspective,</a:t>
            </a:r>
          </a:p>
          <a:p>
            <a:r>
              <a:rPr lang="en-US" sz="2000" dirty="0" smtClean="0"/>
              <a:t>So these two decisions must be the same!</a:t>
            </a:r>
          </a:p>
        </p:txBody>
      </p:sp>
      <p:cxnSp>
        <p:nvCxnSpPr>
          <p:cNvPr id="54" name="Straight Arrow Connector 53"/>
          <p:cNvCxnSpPr/>
          <p:nvPr/>
        </p:nvCxnSpPr>
        <p:spPr>
          <a:xfrm flipH="1" flipV="1">
            <a:off x="1285758" y="3086100"/>
            <a:ext cx="779177" cy="1980883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 flipV="1">
            <a:off x="2261760" y="4167095"/>
            <a:ext cx="1347203" cy="864927"/>
          </a:xfrm>
          <a:prstGeom prst="straightConnector1">
            <a:avLst/>
          </a:prstGeom>
          <a:ln w="44450">
            <a:solidFill>
              <a:schemeClr val="tx1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/>
          <p:nvPr/>
        </p:nvCxnSpPr>
        <p:spPr>
          <a:xfrm flipH="1" flipV="1">
            <a:off x="4284811" y="2001559"/>
            <a:ext cx="457510" cy="703541"/>
          </a:xfrm>
          <a:prstGeom prst="straightConnector1">
            <a:avLst/>
          </a:prstGeom>
          <a:ln w="44450">
            <a:solidFill>
              <a:srgbClr val="0070C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57044" y="4206534"/>
            <a:ext cx="17992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Contradiction ! </a:t>
            </a:r>
          </a:p>
        </p:txBody>
      </p:sp>
      <p:sp>
        <p:nvSpPr>
          <p:cNvPr id="70" name="Oval 69"/>
          <p:cNvSpPr/>
          <p:nvPr/>
        </p:nvSpPr>
        <p:spPr>
          <a:xfrm>
            <a:off x="7600150" y="375894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1" name="Straight Arrow Connector 70"/>
          <p:cNvCxnSpPr/>
          <p:nvPr/>
        </p:nvCxnSpPr>
        <p:spPr>
          <a:xfrm flipH="1">
            <a:off x="7447750" y="3987547"/>
            <a:ext cx="235708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7219150" y="3911347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P1</a:t>
            </a:r>
            <a:endParaRPr lang="en-US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7752550" y="3987547"/>
            <a:ext cx="15240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828750" y="3911347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P2</a:t>
            </a:r>
            <a:endParaRPr lang="en-US" dirty="0"/>
          </a:p>
        </p:txBody>
      </p:sp>
      <p:grpSp>
        <p:nvGrpSpPr>
          <p:cNvPr id="75" name="Group 78"/>
          <p:cNvGrpSpPr/>
          <p:nvPr/>
        </p:nvGrpSpPr>
        <p:grpSpPr>
          <a:xfrm>
            <a:off x="7295350" y="4292347"/>
            <a:ext cx="304800" cy="369332"/>
            <a:chOff x="5334000" y="3200400"/>
            <a:chExt cx="304800" cy="369332"/>
          </a:xfrm>
        </p:grpSpPr>
        <p:sp>
          <p:nvSpPr>
            <p:cNvPr id="76" name="Oval 75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7" name="TextBox 76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0</a:t>
              </a:r>
              <a:endParaRPr lang="en-US" dirty="0"/>
            </a:p>
          </p:txBody>
        </p:sp>
      </p:grpSp>
      <p:grpSp>
        <p:nvGrpSpPr>
          <p:cNvPr id="78" name="Group 81"/>
          <p:cNvGrpSpPr/>
          <p:nvPr/>
        </p:nvGrpSpPr>
        <p:grpSpPr>
          <a:xfrm>
            <a:off x="7828750" y="4292347"/>
            <a:ext cx="304800" cy="369332"/>
            <a:chOff x="5334000" y="3200400"/>
            <a:chExt cx="304800" cy="369332"/>
          </a:xfrm>
        </p:grpSpPr>
        <p:sp>
          <p:nvSpPr>
            <p:cNvPr id="79" name="Oval 78"/>
            <p:cNvSpPr/>
            <p:nvPr/>
          </p:nvSpPr>
          <p:spPr>
            <a:xfrm>
              <a:off x="5372100" y="327076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0" name="TextBox 79"/>
            <p:cNvSpPr txBox="1"/>
            <p:nvPr/>
          </p:nvSpPr>
          <p:spPr>
            <a:xfrm>
              <a:off x="5334000" y="3200400"/>
              <a:ext cx="3048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1</a:t>
              </a:r>
              <a:endParaRPr lang="en-US" dirty="0"/>
            </a:p>
          </p:txBody>
        </p:sp>
      </p:grpSp>
      <p:sp>
        <p:nvSpPr>
          <p:cNvPr id="81" name="Isosceles Triangle 80"/>
          <p:cNvSpPr/>
          <p:nvPr/>
        </p:nvSpPr>
        <p:spPr>
          <a:xfrm>
            <a:off x="6685750" y="4597147"/>
            <a:ext cx="1143000" cy="762000"/>
          </a:xfrm>
          <a:prstGeom prst="triangle">
            <a:avLst>
              <a:gd name="adj" fmla="val 68783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2" name="Isosceles Triangle 81"/>
          <p:cNvSpPr/>
          <p:nvPr/>
        </p:nvSpPr>
        <p:spPr>
          <a:xfrm>
            <a:off x="7981150" y="4597147"/>
            <a:ext cx="1066800" cy="762000"/>
          </a:xfrm>
          <a:prstGeom prst="triangle">
            <a:avLst>
              <a:gd name="adj" fmla="val 0"/>
            </a:avLst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83" name="Group 89"/>
          <p:cNvGrpSpPr/>
          <p:nvPr/>
        </p:nvGrpSpPr>
        <p:grpSpPr>
          <a:xfrm>
            <a:off x="6685750" y="5359147"/>
            <a:ext cx="1143000" cy="826532"/>
            <a:chOff x="1066800" y="5029200"/>
            <a:chExt cx="1143000" cy="826532"/>
          </a:xfrm>
        </p:grpSpPr>
        <p:sp>
          <p:nvSpPr>
            <p:cNvPr id="84" name="Left Brace 83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0’s</a:t>
              </a:r>
              <a:endParaRPr lang="en-US" dirty="0"/>
            </a:p>
          </p:txBody>
        </p:sp>
      </p:grpSp>
      <p:grpSp>
        <p:nvGrpSpPr>
          <p:cNvPr id="86" name="Group 90"/>
          <p:cNvGrpSpPr/>
          <p:nvPr/>
        </p:nvGrpSpPr>
        <p:grpSpPr>
          <a:xfrm>
            <a:off x="7981150" y="5359147"/>
            <a:ext cx="1066800" cy="826532"/>
            <a:chOff x="1066800" y="5029200"/>
            <a:chExt cx="1143000" cy="826532"/>
          </a:xfrm>
        </p:grpSpPr>
        <p:sp>
          <p:nvSpPr>
            <p:cNvPr id="87" name="Left Brace 86"/>
            <p:cNvSpPr/>
            <p:nvPr/>
          </p:nvSpPr>
          <p:spPr>
            <a:xfrm rot="16200000">
              <a:off x="1409700" y="4686300"/>
              <a:ext cx="457200" cy="1143000"/>
            </a:xfrm>
            <a:prstGeom prst="leftBrace">
              <a:avLst>
                <a:gd name="adj1" fmla="val 8333"/>
                <a:gd name="adj2" fmla="val 51391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8" name="TextBox 87"/>
            <p:cNvSpPr txBox="1"/>
            <p:nvPr/>
          </p:nvSpPr>
          <p:spPr>
            <a:xfrm>
              <a:off x="1219200" y="5486400"/>
              <a:ext cx="914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All 1’s</a:t>
              </a:r>
              <a:endParaRPr lang="en-US" dirty="0"/>
            </a:p>
          </p:txBody>
        </p:sp>
      </p:grpSp>
      <p:sp>
        <p:nvSpPr>
          <p:cNvPr id="89" name="TextBox 88"/>
          <p:cNvSpPr txBox="1"/>
          <p:nvPr/>
        </p:nvSpPr>
        <p:spPr>
          <a:xfrm>
            <a:off x="7600150" y="3377947"/>
            <a:ext cx="4475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</a:t>
            </a:r>
            <a:endParaRPr lang="en-US" dirty="0"/>
          </a:p>
        </p:txBody>
      </p:sp>
      <p:grpSp>
        <p:nvGrpSpPr>
          <p:cNvPr id="90" name="Group 8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9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9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32722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/>
      <p:bldP spid="36" grpId="0"/>
      <p:bldP spid="51" grpId="0"/>
      <p:bldP spid="56" grpId="0"/>
      <p:bldP spid="70" grpId="0" animBg="1"/>
      <p:bldP spid="72" grpId="0"/>
      <p:bldP spid="74" grpId="0"/>
      <p:bldP spid="81" grpId="0" animBg="1"/>
      <p:bldP spid="82" grpId="0" animBg="1"/>
      <p:bldP spid="89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Logistics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Homework 3: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Exercises 4.2+4.10, 4.5, 4.8, 4.13, 4.19 (25 pts total)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Due: Monday (March 2)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Monday’s lecture: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Leader election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Reliable transmission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Midterm: Wed, March 5, in-class, open book/notes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Topics</a:t>
            </a:r>
            <a:r>
              <a:rPr lang="en-US" sz="2000" smtClean="0">
                <a:latin typeface="Comic Sans MS" pitchFamily="66" charset="0"/>
              </a:rPr>
              <a:t>: chapters </a:t>
            </a:r>
            <a:r>
              <a:rPr lang="en-US" sz="2000" dirty="0" smtClean="0">
                <a:latin typeface="Comic Sans MS" pitchFamily="66" charset="0"/>
              </a:rPr>
              <a:t>2,3,4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See course webpage for last year’s midterm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Recitation: Fri noon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Midterm review session: Mon 4.30 – 5.30 DRLB 3C4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551923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467771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Fairness assumption for an asynchronous process P: </a:t>
            </a:r>
            <a:r>
              <a:rPr lang="en-US" sz="2000" dirty="0">
                <a:latin typeface="Comic Sans MS" pitchFamily="66" charset="0"/>
              </a:rPr>
              <a:t>f</a:t>
            </a:r>
            <a:r>
              <a:rPr lang="en-US" sz="2000" dirty="0" smtClean="0">
                <a:latin typeface="Comic Sans MS" pitchFamily="66" charset="0"/>
              </a:rPr>
              <a:t>or each output and internal task: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assumption,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Weak-fairness assumption, or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Strong-fairness assumption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Restricts the set of possible infinite executions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weak-fairness is assumed for a task A, then the scheduler must be weakly-fair for task A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strong-fairness is assumed for a task A, then the scheduler must be strongly-fair for task A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Affects whether the process meets a requirement:</a:t>
            </a:r>
            <a:endParaRPr lang="en-US" sz="2000" dirty="0">
              <a:latin typeface="Comic Sans MS" pitchFamily="66" charset="0"/>
            </a:endParaRP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Maybe not all executions satisfy the given requirement, but all fair executions satisfy the requirement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0554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Asynchronous Merge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3886200"/>
            <a:ext cx="7467600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What fairness assumptions should we make?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286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28800" y="1828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800" y="1447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in1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905000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28248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x1 := null; x2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~Full(x1)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(in1, x1)</a:t>
            </a:r>
            <a:endParaRPr lang="en-US" sz="1600" dirty="0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1828800" y="2971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1828800" y="2590800"/>
            <a:ext cx="82907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in2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29258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~Full(x2)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(in2, x2)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~Empty(x1)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(x1)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33849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~Empty(x2)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(x2)</a:t>
            </a:r>
            <a:endParaRPr lang="en-US" sz="1600" dirty="0"/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304800" y="4343400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Weak-fairness for output tasks B1 and B2</a:t>
            </a:r>
          </a:p>
        </p:txBody>
      </p:sp>
      <p:sp>
        <p:nvSpPr>
          <p:cNvPr id="23" name="Content Placeholder 3"/>
          <p:cNvSpPr txBox="1">
            <a:spLocks/>
          </p:cNvSpPr>
          <p:nvPr/>
        </p:nvSpPr>
        <p:spPr>
          <a:xfrm>
            <a:off x="304800" y="4800600"/>
            <a:ext cx="8839200" cy="1246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With this assumption, following requirement is satisfied: whenever an input message is received, it is eventually output</a:t>
            </a:r>
          </a:p>
          <a:p>
            <a:pPr>
              <a:buFont typeface="Arial" pitchFamily="34" charset="0"/>
              <a:buNone/>
            </a:pPr>
            <a:r>
              <a:rPr lang="en-US" sz="2000" dirty="0">
                <a:latin typeface="Comic Sans MS" pitchFamily="66" charset="0"/>
              </a:rPr>
              <a:t>D</a:t>
            </a:r>
            <a:r>
              <a:rPr lang="en-US" sz="2000" dirty="0" smtClean="0">
                <a:latin typeface="Comic Sans MS" pitchFamily="66" charset="0"/>
              </a:rPr>
              <a:t>oes not hold without fairness assumption, but weak-fairness suffices</a:t>
            </a:r>
          </a:p>
        </p:txBody>
      </p: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86506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0" grpId="0" build="p"/>
      <p:bldP spid="2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Unreliable FIFO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81000" y="3657600"/>
            <a:ext cx="7467600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Tasks A and B1 model normal input/output behavior</a:t>
            </a:r>
          </a:p>
        </p:txBody>
      </p:sp>
      <p:sp>
        <p:nvSpPr>
          <p:cNvPr id="28" name="Rectangle 27"/>
          <p:cNvSpPr/>
          <p:nvPr/>
        </p:nvSpPr>
        <p:spPr>
          <a:xfrm>
            <a:off x="2743200" y="1295400"/>
            <a:ext cx="3810000" cy="2209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6553200" y="237643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1849272" y="2427596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828799" y="1920374"/>
            <a:ext cx="7248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629400" y="1995437"/>
            <a:ext cx="85632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msg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2743200" y="1600200"/>
            <a:ext cx="38100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048000" y="1295400"/>
            <a:ext cx="186942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queue(</a:t>
            </a:r>
            <a:r>
              <a:rPr lang="en-US" sz="1600" dirty="0" err="1" smtClean="0"/>
              <a:t>msg</a:t>
            </a:r>
            <a:r>
              <a:rPr lang="en-US" sz="1600" dirty="0" smtClean="0"/>
              <a:t>) x := null</a:t>
            </a:r>
            <a:endParaRPr lang="en-US" sz="1600" dirty="0"/>
          </a:p>
        </p:txBody>
      </p:sp>
      <p:sp>
        <p:nvSpPr>
          <p:cNvPr id="18" name="TextBox 17"/>
          <p:cNvSpPr txBox="1"/>
          <p:nvPr/>
        </p:nvSpPr>
        <p:spPr>
          <a:xfrm>
            <a:off x="3048000" y="1752600"/>
            <a:ext cx="1651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 </a:t>
            </a:r>
            <a:r>
              <a:rPr lang="en-US" sz="1600" dirty="0" err="1" smtClean="0"/>
              <a:t>Enqueue</a:t>
            </a:r>
            <a:r>
              <a:rPr lang="en-US" sz="1600" dirty="0" smtClean="0"/>
              <a:t>(in, x)</a:t>
            </a:r>
            <a:endParaRPr lang="en-US" sz="1600" dirty="0"/>
          </a:p>
        </p:txBody>
      </p:sp>
      <p:sp>
        <p:nvSpPr>
          <p:cNvPr id="24" name="TextBox 23"/>
          <p:cNvSpPr txBox="1"/>
          <p:nvPr/>
        </p:nvSpPr>
        <p:spPr>
          <a:xfrm>
            <a:off x="3048000" y="2209800"/>
            <a:ext cx="330000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B1: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 x)</a:t>
            </a:r>
            <a:endParaRPr lang="en-US" sz="1600" dirty="0"/>
          </a:p>
        </p:txBody>
      </p:sp>
      <p:sp>
        <p:nvSpPr>
          <p:cNvPr id="25" name="TextBox 24"/>
          <p:cNvSpPr txBox="1"/>
          <p:nvPr/>
        </p:nvSpPr>
        <p:spPr>
          <a:xfrm>
            <a:off x="3048000" y="2667000"/>
            <a:ext cx="26139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B2: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</a:t>
            </a:r>
            <a:r>
              <a:rPr lang="en-US" sz="1600" dirty="0" err="1" smtClean="0"/>
              <a:t>Dequeue</a:t>
            </a:r>
            <a:r>
              <a:rPr lang="en-US" sz="1600" dirty="0" smtClean="0"/>
              <a:t>(x)</a:t>
            </a:r>
            <a:endParaRPr lang="en-US" sz="1600" dirty="0"/>
          </a:p>
        </p:txBody>
      </p:sp>
      <p:sp>
        <p:nvSpPr>
          <p:cNvPr id="27" name="TextBox 26"/>
          <p:cNvSpPr txBox="1"/>
          <p:nvPr/>
        </p:nvSpPr>
        <p:spPr>
          <a:xfrm>
            <a:off x="3048000" y="3124200"/>
            <a:ext cx="294369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B3: ~Empty(x) </a:t>
            </a:r>
            <a:r>
              <a:rPr lang="en-US" sz="1600" dirty="0" smtClean="0">
                <a:sym typeface="Wingdings" pitchFamily="2" charset="2"/>
              </a:rPr>
              <a:t></a:t>
            </a:r>
            <a:r>
              <a:rPr lang="en-US" sz="1600" dirty="0" smtClean="0"/>
              <a:t> out := Front(x)</a:t>
            </a:r>
            <a:endParaRPr lang="en-US" sz="1600" dirty="0"/>
          </a:p>
        </p:txBody>
      </p:sp>
      <p:sp>
        <p:nvSpPr>
          <p:cNvPr id="20" name="Content Placeholder 3"/>
          <p:cNvSpPr txBox="1">
            <a:spLocks/>
          </p:cNvSpPr>
          <p:nvPr/>
        </p:nvSpPr>
        <p:spPr>
          <a:xfrm>
            <a:off x="381000" y="4122761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Task B2: Loss of message</a:t>
            </a:r>
          </a:p>
        </p:txBody>
      </p:sp>
      <p:sp>
        <p:nvSpPr>
          <p:cNvPr id="29" name="Content Placeholder 3"/>
          <p:cNvSpPr txBox="1">
            <a:spLocks/>
          </p:cNvSpPr>
          <p:nvPr/>
        </p:nvSpPr>
        <p:spPr>
          <a:xfrm>
            <a:off x="381000" y="4587353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Task B3: Duplication of message</a:t>
            </a:r>
          </a:p>
        </p:txBody>
      </p:sp>
      <p:sp>
        <p:nvSpPr>
          <p:cNvPr id="30" name="Content Placeholder 3"/>
          <p:cNvSpPr txBox="1">
            <a:spLocks/>
          </p:cNvSpPr>
          <p:nvPr/>
        </p:nvSpPr>
        <p:spPr>
          <a:xfrm>
            <a:off x="381000" y="5125302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What are “natural” fairness assumptions for these tasks?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5" name="Content Placeholder 3"/>
          <p:cNvSpPr txBox="1">
            <a:spLocks/>
          </p:cNvSpPr>
          <p:nvPr/>
        </p:nvSpPr>
        <p:spPr>
          <a:xfrm>
            <a:off x="457200" y="5638800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Strong fairness for B1, no assumptions for B2 and B3</a:t>
            </a:r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6946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7" grpId="0"/>
      <p:bldP spid="20" grpId="0" build="p"/>
      <p:bldP spid="29" grpId="0" build="p"/>
      <p:bldP spid="30" grpId="0" build="p"/>
      <p:bldP spid="3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4800" y="152400"/>
            <a:ext cx="8534400" cy="715962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Assumptions for Mutual Exclusion Protocol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712833" y="1003863"/>
            <a:ext cx="50298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bool</a:t>
            </a:r>
            <a:r>
              <a:rPr lang="en-US" sz="2000" dirty="0" smtClean="0"/>
              <a:t> flag1 := 0; flag2 := 0; {1,2} turn</a:t>
            </a:r>
            <a:endParaRPr lang="en-US" sz="2000" dirty="0"/>
          </a:p>
        </p:txBody>
      </p:sp>
      <p:grpSp>
        <p:nvGrpSpPr>
          <p:cNvPr id="3" name="Group 9"/>
          <p:cNvGrpSpPr/>
          <p:nvPr/>
        </p:nvGrpSpPr>
        <p:grpSpPr>
          <a:xfrm>
            <a:off x="0" y="1295400"/>
            <a:ext cx="8932381" cy="2492768"/>
            <a:chOff x="76200" y="1645124"/>
            <a:chExt cx="8932381" cy="2492768"/>
          </a:xfrm>
        </p:grpSpPr>
        <p:cxnSp>
          <p:nvCxnSpPr>
            <p:cNvPr id="73" name="Straight Arrow Connector 72"/>
            <p:cNvCxnSpPr>
              <a:endCxn id="74" idx="2"/>
            </p:cNvCxnSpPr>
            <p:nvPr/>
          </p:nvCxnSpPr>
          <p:spPr>
            <a:xfrm>
              <a:off x="76200" y="2924329"/>
              <a:ext cx="533400" cy="1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5" name="TextBox 74"/>
            <p:cNvSpPr txBox="1"/>
            <p:nvPr/>
          </p:nvSpPr>
          <p:spPr>
            <a:xfrm>
              <a:off x="237072" y="1645124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cxnSp>
          <p:nvCxnSpPr>
            <p:cNvPr id="77" name="Straight Arrow Connector 76"/>
            <p:cNvCxnSpPr/>
            <p:nvPr/>
          </p:nvCxnSpPr>
          <p:spPr>
            <a:xfrm>
              <a:off x="1295400" y="2975803"/>
              <a:ext cx="1295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609600" y="2690535"/>
              <a:ext cx="685800" cy="467589"/>
              <a:chOff x="5791200" y="2629702"/>
              <a:chExt cx="685800" cy="467589"/>
            </a:xfrm>
          </p:grpSpPr>
          <p:sp>
            <p:nvSpPr>
              <p:cNvPr id="74" name="Oval 7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79" name="TextBox 78"/>
              <p:cNvSpPr txBox="1"/>
              <p:nvPr/>
            </p:nvSpPr>
            <p:spPr>
              <a:xfrm>
                <a:off x="5848605" y="2663441"/>
                <a:ext cx="570990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Idle</a:t>
                </a:r>
                <a:endParaRPr lang="en-US" sz="2000" dirty="0"/>
              </a:p>
            </p:txBody>
          </p:sp>
        </p:grpSp>
        <p:sp>
          <p:nvSpPr>
            <p:cNvPr id="82" name="TextBox 81"/>
            <p:cNvSpPr txBox="1"/>
            <p:nvPr/>
          </p:nvSpPr>
          <p:spPr>
            <a:xfrm>
              <a:off x="1295400" y="2474308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</a:t>
              </a:r>
              <a:r>
                <a:rPr lang="en-US" sz="2000" dirty="0" smtClean="0"/>
                <a:t>lag1 := 1</a:t>
              </a:r>
              <a:endParaRPr lang="en-US" sz="2000" dirty="0"/>
            </a:p>
          </p:txBody>
        </p:sp>
        <p:grpSp>
          <p:nvGrpSpPr>
            <p:cNvPr id="5" name="Group 32"/>
            <p:cNvGrpSpPr/>
            <p:nvPr/>
          </p:nvGrpSpPr>
          <p:grpSpPr>
            <a:xfrm>
              <a:off x="2610123" y="2739298"/>
              <a:ext cx="687514" cy="467589"/>
              <a:chOff x="5791200" y="2629702"/>
              <a:chExt cx="687514" cy="467589"/>
            </a:xfrm>
          </p:grpSpPr>
          <p:sp>
            <p:nvSpPr>
              <p:cNvPr id="34" name="Oval 33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TextBox 34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Try1</a:t>
                </a:r>
                <a:endParaRPr lang="en-US" sz="2000" dirty="0"/>
              </a:p>
            </p:txBody>
          </p:sp>
        </p:grpSp>
        <p:cxnSp>
          <p:nvCxnSpPr>
            <p:cNvPr id="36" name="Straight Arrow Connector 35"/>
            <p:cNvCxnSpPr>
              <a:endCxn id="41" idx="1"/>
            </p:cNvCxnSpPr>
            <p:nvPr/>
          </p:nvCxnSpPr>
          <p:spPr>
            <a:xfrm flipV="1">
              <a:off x="6905867" y="2924305"/>
              <a:ext cx="1474319" cy="42834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250559" y="2555390"/>
              <a:ext cx="106471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t</a:t>
              </a:r>
              <a:r>
                <a:rPr lang="en-US" sz="2000" dirty="0" smtClean="0"/>
                <a:t>urn=2 ?</a:t>
              </a:r>
              <a:endParaRPr lang="en-US" sz="2000" dirty="0"/>
            </a:p>
          </p:txBody>
        </p:sp>
        <p:grpSp>
          <p:nvGrpSpPr>
            <p:cNvPr id="8" name="Group 37"/>
            <p:cNvGrpSpPr/>
            <p:nvPr/>
          </p:nvGrpSpPr>
          <p:grpSpPr>
            <a:xfrm>
              <a:off x="8322781" y="2690511"/>
              <a:ext cx="685800" cy="467589"/>
              <a:chOff x="5791200" y="2629702"/>
              <a:chExt cx="685800" cy="467589"/>
            </a:xfrm>
          </p:grpSpPr>
          <p:sp>
            <p:nvSpPr>
              <p:cNvPr id="39" name="Oval 38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TextBox 40"/>
              <p:cNvSpPr txBox="1"/>
              <p:nvPr/>
            </p:nvSpPr>
            <p:spPr>
              <a:xfrm>
                <a:off x="5848605" y="2663441"/>
                <a:ext cx="556563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err="1" smtClean="0"/>
                  <a:t>Crit</a:t>
                </a:r>
                <a:endParaRPr lang="en-US" sz="2000" dirty="0"/>
              </a:p>
            </p:txBody>
          </p:sp>
        </p:grpSp>
        <p:sp>
          <p:nvSpPr>
            <p:cNvPr id="69" name="TextBox 68"/>
            <p:cNvSpPr txBox="1"/>
            <p:nvPr/>
          </p:nvSpPr>
          <p:spPr>
            <a:xfrm>
              <a:off x="5981256" y="3240029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  <p:sp>
          <p:nvSpPr>
            <p:cNvPr id="30" name="Arc 29"/>
            <p:cNvSpPr/>
            <p:nvPr/>
          </p:nvSpPr>
          <p:spPr>
            <a:xfrm rot="5400000">
              <a:off x="4290103" y="-571317"/>
              <a:ext cx="1226797" cy="7391401"/>
            </a:xfrm>
            <a:prstGeom prst="arc">
              <a:avLst>
                <a:gd name="adj1" fmla="val 16185237"/>
                <a:gd name="adj2" fmla="val 5473762"/>
              </a:avLst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Arc 30"/>
            <p:cNvSpPr/>
            <p:nvPr/>
          </p:nvSpPr>
          <p:spPr>
            <a:xfrm flipV="1">
              <a:off x="4422194" y="2488522"/>
              <a:ext cx="2702450" cy="914400"/>
            </a:xfrm>
            <a:prstGeom prst="arc">
              <a:avLst>
                <a:gd name="adj1" fmla="val 11724488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5" name="TextBox 84"/>
            <p:cNvSpPr txBox="1"/>
            <p:nvPr/>
          </p:nvSpPr>
          <p:spPr>
            <a:xfrm>
              <a:off x="4322207" y="3737782"/>
              <a:ext cx="113845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f</a:t>
              </a:r>
              <a:r>
                <a:rPr lang="en-US" sz="2000" dirty="0" smtClean="0"/>
                <a:t>lag1 := 0</a:t>
              </a:r>
              <a:endParaRPr lang="en-US" sz="2000" dirty="0"/>
            </a:p>
          </p:txBody>
        </p:sp>
        <p:sp>
          <p:nvSpPr>
            <p:cNvPr id="86" name="Arc 85"/>
            <p:cNvSpPr/>
            <p:nvPr/>
          </p:nvSpPr>
          <p:spPr>
            <a:xfrm>
              <a:off x="8450625" y="229108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87" name="Arc 86"/>
            <p:cNvSpPr/>
            <p:nvPr/>
          </p:nvSpPr>
          <p:spPr>
            <a:xfrm>
              <a:off x="697199" y="2265560"/>
              <a:ext cx="510602" cy="914400"/>
            </a:xfrm>
            <a:prstGeom prst="arc">
              <a:avLst>
                <a:gd name="adj1" fmla="val 10509377"/>
                <a:gd name="adj2" fmla="val 2115274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flipV="1">
              <a:off x="3297637" y="2989240"/>
              <a:ext cx="1090292" cy="188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TextBox 51"/>
            <p:cNvSpPr txBox="1"/>
            <p:nvPr/>
          </p:nvSpPr>
          <p:spPr>
            <a:xfrm>
              <a:off x="3249477" y="2589130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turn := 1</a:t>
              </a:r>
              <a:endParaRPr lang="en-US" sz="2000" dirty="0"/>
            </a:p>
          </p:txBody>
        </p:sp>
        <p:grpSp>
          <p:nvGrpSpPr>
            <p:cNvPr id="9" name="Group 53"/>
            <p:cNvGrpSpPr/>
            <p:nvPr/>
          </p:nvGrpSpPr>
          <p:grpSpPr>
            <a:xfrm>
              <a:off x="4364789" y="2755445"/>
              <a:ext cx="687514" cy="467589"/>
              <a:chOff x="5791200" y="2629702"/>
              <a:chExt cx="687514" cy="467589"/>
            </a:xfrm>
          </p:grpSpPr>
          <p:sp>
            <p:nvSpPr>
              <p:cNvPr id="55" name="Oval 54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6" name="TextBox 55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Try2</a:t>
                </a:r>
                <a:endParaRPr lang="en-US" sz="2000" dirty="0"/>
              </a:p>
            </p:txBody>
          </p:sp>
        </p:grpSp>
        <p:grpSp>
          <p:nvGrpSpPr>
            <p:cNvPr id="10" name="Group 56"/>
            <p:cNvGrpSpPr/>
            <p:nvPr/>
          </p:nvGrpSpPr>
          <p:grpSpPr>
            <a:xfrm>
              <a:off x="6210244" y="2733345"/>
              <a:ext cx="687514" cy="467589"/>
              <a:chOff x="5791200" y="2629702"/>
              <a:chExt cx="687514" cy="467589"/>
            </a:xfrm>
          </p:grpSpPr>
          <p:sp>
            <p:nvSpPr>
              <p:cNvPr id="58" name="Oval 57"/>
              <p:cNvSpPr/>
              <p:nvPr/>
            </p:nvSpPr>
            <p:spPr>
              <a:xfrm>
                <a:off x="5791200" y="2629702"/>
                <a:ext cx="685800" cy="467589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59" name="TextBox 58"/>
              <p:cNvSpPr txBox="1"/>
              <p:nvPr/>
            </p:nvSpPr>
            <p:spPr>
              <a:xfrm>
                <a:off x="5848605" y="2663441"/>
                <a:ext cx="630109" cy="400110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2000" dirty="0" smtClean="0"/>
                  <a:t>Try3</a:t>
                </a:r>
                <a:endParaRPr lang="en-US" sz="2000" dirty="0"/>
              </a:p>
            </p:txBody>
          </p:sp>
        </p:grpSp>
        <p:cxnSp>
          <p:nvCxnSpPr>
            <p:cNvPr id="61" name="Straight Arrow Connector 60"/>
            <p:cNvCxnSpPr>
              <a:endCxn id="58" idx="2"/>
            </p:cNvCxnSpPr>
            <p:nvPr/>
          </p:nvCxnSpPr>
          <p:spPr>
            <a:xfrm>
              <a:off x="5036259" y="2955580"/>
              <a:ext cx="1173985" cy="1156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3" name="TextBox 62"/>
            <p:cNvSpPr txBox="1"/>
            <p:nvPr/>
          </p:nvSpPr>
          <p:spPr>
            <a:xfrm>
              <a:off x="5237054" y="2611686"/>
              <a:ext cx="107273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flag2=1?</a:t>
              </a:r>
              <a:endParaRPr lang="en-US" sz="2000" dirty="0"/>
            </a:p>
          </p:txBody>
        </p:sp>
        <p:sp>
          <p:nvSpPr>
            <p:cNvPr id="64" name="Arc 63"/>
            <p:cNvSpPr/>
            <p:nvPr/>
          </p:nvSpPr>
          <p:spPr>
            <a:xfrm flipH="1">
              <a:off x="5115723" y="2474308"/>
              <a:ext cx="3590203" cy="914400"/>
            </a:xfrm>
            <a:prstGeom prst="arc">
              <a:avLst>
                <a:gd name="adj1" fmla="val 11308933"/>
                <a:gd name="adj2" fmla="val 0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6210244" y="2065505"/>
              <a:ext cx="6014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else</a:t>
              </a:r>
              <a:endParaRPr lang="en-US" sz="2000" dirty="0"/>
            </a:p>
          </p:txBody>
        </p:sp>
      </p:grpSp>
      <p:sp>
        <p:nvSpPr>
          <p:cNvPr id="78" name="Content Placeholder 3"/>
          <p:cNvSpPr>
            <a:spLocks noGrp="1"/>
          </p:cNvSpPr>
          <p:nvPr>
            <p:ph idx="1"/>
          </p:nvPr>
        </p:nvSpPr>
        <p:spPr>
          <a:xfrm>
            <a:off x="304800" y="4114800"/>
            <a:ext cx="7467600" cy="533400"/>
          </a:xfrm>
        </p:spPr>
        <p:txBody>
          <a:bodyPr>
            <a:normAutofit/>
          </a:bodyPr>
          <a:lstStyle/>
          <a:p>
            <a:pPr>
              <a:buNone/>
            </a:pPr>
            <a:r>
              <a:rPr lang="en-US" sz="2000" dirty="0" smtClean="0">
                <a:latin typeface="Comic Sans MS" pitchFamily="66" charset="0"/>
              </a:rPr>
              <a:t>What fairness assumptions should we make?</a:t>
            </a:r>
          </a:p>
        </p:txBody>
      </p:sp>
      <p:sp>
        <p:nvSpPr>
          <p:cNvPr id="83" name="Content Placeholder 3"/>
          <p:cNvSpPr txBox="1">
            <a:spLocks/>
          </p:cNvSpPr>
          <p:nvPr/>
        </p:nvSpPr>
        <p:spPr>
          <a:xfrm>
            <a:off x="304800" y="4648200"/>
            <a:ext cx="74676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Weak-fairness for highlighted steps/tasks</a:t>
            </a:r>
          </a:p>
        </p:txBody>
      </p:sp>
      <p:sp>
        <p:nvSpPr>
          <p:cNvPr id="89" name="Right Arrow 88"/>
          <p:cNvSpPr/>
          <p:nvPr/>
        </p:nvSpPr>
        <p:spPr>
          <a:xfrm>
            <a:off x="3276600" y="2743200"/>
            <a:ext cx="8382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0" name="Right Arrow 89"/>
          <p:cNvSpPr/>
          <p:nvPr/>
        </p:nvSpPr>
        <p:spPr>
          <a:xfrm>
            <a:off x="5029200" y="2667000"/>
            <a:ext cx="3048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1" name="Right Arrow 90"/>
          <p:cNvSpPr/>
          <p:nvPr/>
        </p:nvSpPr>
        <p:spPr>
          <a:xfrm>
            <a:off x="6858000" y="2667000"/>
            <a:ext cx="3048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2" name="Right Arrow 91"/>
          <p:cNvSpPr/>
          <p:nvPr/>
        </p:nvSpPr>
        <p:spPr>
          <a:xfrm flipH="1">
            <a:off x="7315200" y="3276600"/>
            <a:ext cx="838200" cy="152400"/>
          </a:xfrm>
          <a:prstGeom prst="rightArrow">
            <a:avLst/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3" name="Content Placeholder 3"/>
          <p:cNvSpPr txBox="1">
            <a:spLocks/>
          </p:cNvSpPr>
          <p:nvPr/>
        </p:nvSpPr>
        <p:spPr>
          <a:xfrm>
            <a:off x="304800" y="5105400"/>
            <a:ext cx="8839200" cy="86549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buFont typeface="Arial" pitchFamily="34" charset="0"/>
              <a:buNone/>
            </a:pPr>
            <a:r>
              <a:rPr lang="en-US" sz="2000" dirty="0" smtClean="0">
                <a:latin typeface="Comic Sans MS" pitchFamily="66" charset="0"/>
              </a:rPr>
              <a:t>With this assumption, following requirement is satisfied: whenever a process wants to enter critical section, it eventually will.</a:t>
            </a:r>
          </a:p>
        </p:txBody>
      </p:sp>
      <p:grpSp>
        <p:nvGrpSpPr>
          <p:cNvPr id="47" name="Group 4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73339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8" grpId="0" build="p"/>
      <p:bldP spid="83" grpId="0" build="p"/>
      <p:bldP spid="89" grpId="0" animBg="1"/>
      <p:bldP spid="90" grpId="0" animBg="1"/>
      <p:bldP spid="91" grpId="0" animBg="1"/>
      <p:bldP spid="92" grpId="0" animBg="1"/>
      <p:bldP spid="93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Fairness Summary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89916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Fairness assumption is an assumption made about the underlying platform or scheduler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Less the assumptions, the better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 each output and internal task, we can assume weak or strong fairness, as needed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Strong fairness needed if the task can switch between enabled and disabled due to execution of other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Restricts the set of possible infinite executions, and allows satisfaction of more requirements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Does not affect the set of reachable states and safety properties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Key </a:t>
            </a:r>
            <a:r>
              <a:rPr lang="en-US" sz="2000" dirty="0" smtClean="0">
                <a:latin typeface="Comic Sans MS" pitchFamily="66" charset="0"/>
              </a:rPr>
              <a:t>distinction: Fairness assumption for tasks (which ensure tasks get executed as expected) vs “fairness” requirements for protocols (which are about high-level goals of the problem being solved)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48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Puzzle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3" name="TextBox 52"/>
          <p:cNvSpPr txBox="1"/>
          <p:nvPr/>
        </p:nvSpPr>
        <p:spPr>
          <a:xfrm>
            <a:off x="1371600" y="1143000"/>
            <a:ext cx="23135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AtomicReg</a:t>
            </a:r>
            <a:r>
              <a:rPr lang="en-US" sz="2000" dirty="0" smtClean="0"/>
              <a:t> </a:t>
            </a:r>
            <a:r>
              <a:rPr lang="en-US" sz="2000" dirty="0" err="1" smtClean="0"/>
              <a:t>nat</a:t>
            </a:r>
            <a:r>
              <a:rPr lang="en-US" sz="2000" dirty="0" smtClean="0"/>
              <a:t> x := 1</a:t>
            </a:r>
            <a:endParaRPr lang="en-US" sz="2000" dirty="0"/>
          </a:p>
        </p:txBody>
      </p:sp>
      <p:sp>
        <p:nvSpPr>
          <p:cNvPr id="83" name="Content Placeholder 3"/>
          <p:cNvSpPr txBox="1">
            <a:spLocks/>
          </p:cNvSpPr>
          <p:nvPr/>
        </p:nvSpPr>
        <p:spPr>
          <a:xfrm>
            <a:off x="228600" y="4953000"/>
            <a:ext cx="4648200" cy="45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possible values can x take?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0" y="1676400"/>
            <a:ext cx="2730638" cy="3046526"/>
            <a:chOff x="626907" y="1634772"/>
            <a:chExt cx="2730638" cy="3046526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836018" y="21460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Oval 2"/>
            <p:cNvSpPr/>
            <p:nvPr/>
          </p:nvSpPr>
          <p:spPr>
            <a:xfrm>
              <a:off x="1721718" y="25994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1102201" y="1634772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626907" y="2168172"/>
              <a:ext cx="115852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nat</a:t>
              </a:r>
              <a:r>
                <a:rPr lang="en-US" sz="2000" dirty="0" smtClean="0"/>
                <a:t> u1,v1</a:t>
              </a:r>
              <a:endParaRPr lang="en-US" sz="2000" dirty="0"/>
            </a:p>
          </p:txBody>
        </p:sp>
        <p:cxnSp>
          <p:nvCxnSpPr>
            <p:cNvPr id="47" name="Straight Arrow Connector 46"/>
            <p:cNvCxnSpPr/>
            <p:nvPr/>
          </p:nvCxnSpPr>
          <p:spPr>
            <a:xfrm flipH="1">
              <a:off x="1832464" y="28280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Oval 47"/>
            <p:cNvSpPr/>
            <p:nvPr/>
          </p:nvSpPr>
          <p:spPr>
            <a:xfrm>
              <a:off x="1721718" y="35223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007907" y="2930172"/>
              <a:ext cx="87235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u</a:t>
              </a:r>
              <a:r>
                <a:rPr lang="en-US" sz="2000" dirty="0" smtClean="0"/>
                <a:t>1 := x</a:t>
              </a:r>
              <a:endParaRPr lang="en-US" sz="2000" dirty="0"/>
            </a:p>
          </p:txBody>
        </p:sp>
        <p:cxnSp>
          <p:nvCxnSpPr>
            <p:cNvPr id="55" name="Straight Arrow Connector 54"/>
            <p:cNvCxnSpPr/>
            <p:nvPr/>
          </p:nvCxnSpPr>
          <p:spPr>
            <a:xfrm flipH="1">
              <a:off x="1832464" y="37583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Oval 69"/>
            <p:cNvSpPr/>
            <p:nvPr/>
          </p:nvSpPr>
          <p:spPr>
            <a:xfrm>
              <a:off x="1721718" y="44526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1" name="TextBox 70"/>
            <p:cNvSpPr txBox="1"/>
            <p:nvPr/>
          </p:nvSpPr>
          <p:spPr>
            <a:xfrm>
              <a:off x="1007907" y="3844572"/>
              <a:ext cx="85311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v</a:t>
              </a:r>
              <a:r>
                <a:rPr lang="en-US" sz="2000" dirty="0" smtClean="0"/>
                <a:t>1 := x</a:t>
              </a:r>
              <a:endParaRPr lang="en-US" sz="2000" dirty="0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227107" y="3234972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x:=u1+v1</a:t>
              </a:r>
              <a:endParaRPr lang="en-US" sz="2000" dirty="0"/>
            </a:p>
          </p:txBody>
        </p:sp>
        <p:sp>
          <p:nvSpPr>
            <p:cNvPr id="4" name="Arc 3"/>
            <p:cNvSpPr/>
            <p:nvPr/>
          </p:nvSpPr>
          <p:spPr>
            <a:xfrm>
              <a:off x="1597308" y="2713747"/>
              <a:ext cx="713128" cy="1853251"/>
            </a:xfrm>
            <a:prstGeom prst="arc">
              <a:avLst>
                <a:gd name="adj1" fmla="val 16200000"/>
                <a:gd name="adj2" fmla="val 5141334"/>
              </a:avLst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35" name="Straight Arrow Connector 34"/>
          <p:cNvCxnSpPr/>
          <p:nvPr/>
        </p:nvCxnSpPr>
        <p:spPr>
          <a:xfrm>
            <a:off x="3723711" y="2263903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Oval 35"/>
          <p:cNvSpPr/>
          <p:nvPr/>
        </p:nvSpPr>
        <p:spPr>
          <a:xfrm>
            <a:off x="3609411" y="2717275"/>
            <a:ext cx="228600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TextBox 36"/>
          <p:cNvSpPr txBox="1"/>
          <p:nvPr/>
        </p:nvSpPr>
        <p:spPr>
          <a:xfrm>
            <a:off x="2989894" y="1752600"/>
            <a:ext cx="129785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Process P2</a:t>
            </a:r>
            <a:endParaRPr lang="en-US" sz="2000" dirty="0"/>
          </a:p>
        </p:txBody>
      </p:sp>
      <p:sp>
        <p:nvSpPr>
          <p:cNvPr id="38" name="TextBox 37"/>
          <p:cNvSpPr txBox="1"/>
          <p:nvPr/>
        </p:nvSpPr>
        <p:spPr>
          <a:xfrm>
            <a:off x="2590800" y="2286000"/>
            <a:ext cx="115852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err="1" smtClean="0"/>
              <a:t>nat</a:t>
            </a:r>
            <a:r>
              <a:rPr lang="en-US" sz="2000" dirty="0" smtClean="0"/>
              <a:t> u2,v2</a:t>
            </a:r>
            <a:endParaRPr lang="en-US" sz="2000" dirty="0"/>
          </a:p>
        </p:txBody>
      </p:sp>
      <p:cxnSp>
        <p:nvCxnSpPr>
          <p:cNvPr id="39" name="Straight Arrow Connector 38"/>
          <p:cNvCxnSpPr/>
          <p:nvPr/>
        </p:nvCxnSpPr>
        <p:spPr>
          <a:xfrm flipH="1">
            <a:off x="3720157" y="2945875"/>
            <a:ext cx="7108" cy="694329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>
          <a:xfrm>
            <a:off x="3609411" y="3640204"/>
            <a:ext cx="228600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>
            <a:off x="2895600" y="3048000"/>
            <a:ext cx="87235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</a:t>
            </a:r>
            <a:r>
              <a:rPr lang="en-US" sz="2000" dirty="0"/>
              <a:t>2</a:t>
            </a:r>
            <a:r>
              <a:rPr lang="en-US" sz="2000" dirty="0" smtClean="0"/>
              <a:t> := x</a:t>
            </a:r>
            <a:endParaRPr lang="en-US" sz="2000" dirty="0"/>
          </a:p>
        </p:txBody>
      </p:sp>
      <p:cxnSp>
        <p:nvCxnSpPr>
          <p:cNvPr id="43" name="Straight Arrow Connector 42"/>
          <p:cNvCxnSpPr/>
          <p:nvPr/>
        </p:nvCxnSpPr>
        <p:spPr>
          <a:xfrm flipH="1">
            <a:off x="3720157" y="3876197"/>
            <a:ext cx="7108" cy="694329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Oval 43"/>
          <p:cNvSpPr/>
          <p:nvPr/>
        </p:nvSpPr>
        <p:spPr>
          <a:xfrm>
            <a:off x="3609411" y="4570526"/>
            <a:ext cx="228600" cy="228600"/>
          </a:xfrm>
          <a:prstGeom prst="ellipse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TextBox 49"/>
          <p:cNvSpPr txBox="1"/>
          <p:nvPr/>
        </p:nvSpPr>
        <p:spPr>
          <a:xfrm>
            <a:off x="2895600" y="3962400"/>
            <a:ext cx="85311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</a:t>
            </a:r>
            <a:r>
              <a:rPr lang="en-US" sz="2000" dirty="0"/>
              <a:t>2</a:t>
            </a:r>
            <a:r>
              <a:rPr lang="en-US" sz="2000" dirty="0" smtClean="0"/>
              <a:t> := x</a:t>
            </a:r>
            <a:endParaRPr lang="en-US" sz="2000" dirty="0"/>
          </a:p>
        </p:txBody>
      </p:sp>
      <p:sp>
        <p:nvSpPr>
          <p:cNvPr id="51" name="TextBox 50"/>
          <p:cNvSpPr txBox="1"/>
          <p:nvPr/>
        </p:nvSpPr>
        <p:spPr>
          <a:xfrm>
            <a:off x="4114800" y="3352800"/>
            <a:ext cx="11304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x:=u2+v2</a:t>
            </a:r>
            <a:endParaRPr lang="en-US" sz="2000" dirty="0"/>
          </a:p>
        </p:txBody>
      </p:sp>
      <p:sp>
        <p:nvSpPr>
          <p:cNvPr id="52" name="Arc 51"/>
          <p:cNvSpPr/>
          <p:nvPr/>
        </p:nvSpPr>
        <p:spPr>
          <a:xfrm>
            <a:off x="3485001" y="2831575"/>
            <a:ext cx="713128" cy="1853251"/>
          </a:xfrm>
          <a:prstGeom prst="arc">
            <a:avLst>
              <a:gd name="adj1" fmla="val 16200000"/>
              <a:gd name="adj2" fmla="val 5141334"/>
            </a:avLst>
          </a:prstGeom>
          <a:ln w="25400">
            <a:solidFill>
              <a:srgbClr val="C00000"/>
            </a:solidFill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Content Placeholder 3"/>
          <p:cNvSpPr txBox="1">
            <a:spLocks/>
          </p:cNvSpPr>
          <p:nvPr/>
        </p:nvSpPr>
        <p:spPr>
          <a:xfrm>
            <a:off x="228600" y="5410200"/>
            <a:ext cx="4267200" cy="457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Every possible natural number !</a:t>
            </a:r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6096000" y="9144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6096000" y="914400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u1:=1</a:t>
            </a:r>
            <a:endParaRPr lang="en-US" sz="2000" dirty="0"/>
          </a:p>
        </p:txBody>
      </p:sp>
      <p:cxnSp>
        <p:nvCxnSpPr>
          <p:cNvPr id="57" name="Straight Arrow Connector 56"/>
          <p:cNvCxnSpPr/>
          <p:nvPr/>
        </p:nvCxnSpPr>
        <p:spPr>
          <a:xfrm>
            <a:off x="6096000" y="13716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/>
          <p:cNvSpPr txBox="1"/>
          <p:nvPr/>
        </p:nvSpPr>
        <p:spPr>
          <a:xfrm>
            <a:off x="6096000" y="13716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v1:=1</a:t>
            </a:r>
            <a:endParaRPr lang="en-US" sz="2000" dirty="0"/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6096000" y="22860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0" name="TextBox 59"/>
          <p:cNvSpPr txBox="1"/>
          <p:nvPr/>
        </p:nvSpPr>
        <p:spPr>
          <a:xfrm>
            <a:off x="6096000" y="22860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x:=2</a:t>
            </a:r>
            <a:endParaRPr lang="en-US" sz="2000" dirty="0"/>
          </a:p>
        </p:txBody>
      </p:sp>
      <p:cxnSp>
        <p:nvCxnSpPr>
          <p:cNvPr id="61" name="Straight Arrow Connector 60"/>
          <p:cNvCxnSpPr/>
          <p:nvPr/>
        </p:nvCxnSpPr>
        <p:spPr>
          <a:xfrm>
            <a:off x="6096000" y="27432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096000" y="2743200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u1:=2</a:t>
            </a:r>
            <a:endParaRPr lang="en-US" sz="2000" dirty="0"/>
          </a:p>
        </p:txBody>
      </p:sp>
      <p:cxnSp>
        <p:nvCxnSpPr>
          <p:cNvPr id="63" name="Straight Arrow Connector 62"/>
          <p:cNvCxnSpPr/>
          <p:nvPr/>
        </p:nvCxnSpPr>
        <p:spPr>
          <a:xfrm>
            <a:off x="6096000" y="32004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4" name="TextBox 63"/>
          <p:cNvSpPr txBox="1"/>
          <p:nvPr/>
        </p:nvSpPr>
        <p:spPr>
          <a:xfrm>
            <a:off x="6096000" y="32004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v1:=2</a:t>
            </a:r>
            <a:endParaRPr lang="en-US" sz="2000" dirty="0"/>
          </a:p>
        </p:txBody>
      </p:sp>
      <p:cxnSp>
        <p:nvCxnSpPr>
          <p:cNvPr id="65" name="Straight Arrow Connector 64"/>
          <p:cNvCxnSpPr/>
          <p:nvPr/>
        </p:nvCxnSpPr>
        <p:spPr>
          <a:xfrm>
            <a:off x="6096000" y="4953000"/>
            <a:ext cx="0" cy="45337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6" name="TextBox 65"/>
          <p:cNvSpPr txBox="1"/>
          <p:nvPr/>
        </p:nvSpPr>
        <p:spPr>
          <a:xfrm>
            <a:off x="6096000" y="49530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x:=4</a:t>
            </a:r>
            <a:endParaRPr lang="en-US" sz="2000" dirty="0"/>
          </a:p>
        </p:txBody>
      </p:sp>
      <p:cxnSp>
        <p:nvCxnSpPr>
          <p:cNvPr id="67" name="Straight Arrow Connector 66"/>
          <p:cNvCxnSpPr/>
          <p:nvPr/>
        </p:nvCxnSpPr>
        <p:spPr>
          <a:xfrm>
            <a:off x="7315200" y="17526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TextBox 67"/>
          <p:cNvSpPr txBox="1"/>
          <p:nvPr/>
        </p:nvSpPr>
        <p:spPr>
          <a:xfrm>
            <a:off x="7315200" y="1752600"/>
            <a:ext cx="8338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u2:= 1</a:t>
            </a:r>
            <a:endParaRPr lang="en-US" sz="2000" dirty="0"/>
          </a:p>
        </p:txBody>
      </p:sp>
      <p:cxnSp>
        <p:nvCxnSpPr>
          <p:cNvPr id="69" name="Straight Arrow Connector 68"/>
          <p:cNvCxnSpPr/>
          <p:nvPr/>
        </p:nvCxnSpPr>
        <p:spPr>
          <a:xfrm>
            <a:off x="7239000" y="34290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2" name="TextBox 71"/>
          <p:cNvSpPr txBox="1"/>
          <p:nvPr/>
        </p:nvSpPr>
        <p:spPr>
          <a:xfrm>
            <a:off x="7239000" y="34290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v2:=2</a:t>
            </a:r>
            <a:endParaRPr lang="en-US" sz="2000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7239000" y="38862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7239000" y="38862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x:=3</a:t>
            </a:r>
            <a:endParaRPr lang="en-US" sz="2000" dirty="0"/>
          </a:p>
        </p:txBody>
      </p:sp>
      <p:cxnSp>
        <p:nvCxnSpPr>
          <p:cNvPr id="75" name="Straight Arrow Connector 74"/>
          <p:cNvCxnSpPr/>
          <p:nvPr/>
        </p:nvCxnSpPr>
        <p:spPr>
          <a:xfrm>
            <a:off x="7239000" y="43434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6" name="TextBox 75"/>
          <p:cNvSpPr txBox="1"/>
          <p:nvPr/>
        </p:nvSpPr>
        <p:spPr>
          <a:xfrm>
            <a:off x="7239000" y="4343400"/>
            <a:ext cx="77617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u2:=3</a:t>
            </a:r>
            <a:endParaRPr lang="en-US" sz="2000" dirty="0"/>
          </a:p>
        </p:txBody>
      </p:sp>
      <p:cxnSp>
        <p:nvCxnSpPr>
          <p:cNvPr id="77" name="Straight Arrow Connector 76"/>
          <p:cNvCxnSpPr/>
          <p:nvPr/>
        </p:nvCxnSpPr>
        <p:spPr>
          <a:xfrm>
            <a:off x="7239000" y="53340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/>
          <p:cNvSpPr txBox="1"/>
          <p:nvPr/>
        </p:nvSpPr>
        <p:spPr>
          <a:xfrm>
            <a:off x="7239000" y="5334000"/>
            <a:ext cx="75693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v2:=4</a:t>
            </a:r>
            <a:endParaRPr lang="en-US" sz="2000" dirty="0"/>
          </a:p>
        </p:txBody>
      </p:sp>
      <p:cxnSp>
        <p:nvCxnSpPr>
          <p:cNvPr id="79" name="Straight Arrow Connector 78"/>
          <p:cNvCxnSpPr/>
          <p:nvPr/>
        </p:nvCxnSpPr>
        <p:spPr>
          <a:xfrm>
            <a:off x="7239000" y="5791200"/>
            <a:ext cx="0" cy="453372"/>
          </a:xfrm>
          <a:prstGeom prst="straightConnector1">
            <a:avLst/>
          </a:prstGeom>
          <a:ln w="25400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0" name="TextBox 79"/>
          <p:cNvSpPr txBox="1"/>
          <p:nvPr/>
        </p:nvSpPr>
        <p:spPr>
          <a:xfrm>
            <a:off x="7239000" y="5791200"/>
            <a:ext cx="6222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x:=7</a:t>
            </a:r>
            <a:endParaRPr lang="en-US" sz="2000" dirty="0"/>
          </a:p>
        </p:txBody>
      </p:sp>
      <p:grpSp>
        <p:nvGrpSpPr>
          <p:cNvPr id="81" name="Group 8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8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90170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/>
      <p:bldP spid="56" grpId="0"/>
      <p:bldP spid="58" grpId="0"/>
      <p:bldP spid="60" grpId="0"/>
      <p:bldP spid="62" grpId="0"/>
      <p:bldP spid="64" grpId="0"/>
      <p:bldP spid="66" grpId="0"/>
      <p:bldP spid="68" grpId="0"/>
      <p:bldP spid="72" grpId="0"/>
      <p:bldP spid="74" grpId="0"/>
      <p:bldP spid="76" grpId="0"/>
      <p:bldP spid="78" grpId="0"/>
      <p:bldP spid="8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143000"/>
            <a:ext cx="9144000" cy="503224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process starts with an initial preference value, known only to itself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Goal of coordination: Exchange information and arrive at a common decision value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Our focus: Two processes with Boolean preferences, and communicating by shared memory</a:t>
            </a:r>
          </a:p>
          <a:p>
            <a:pPr marL="800100" lvl="1" indent="-3429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Classical version: </a:t>
            </a:r>
            <a:r>
              <a:rPr lang="en-US" sz="2000" dirty="0" err="1" smtClean="0">
                <a:latin typeface="Comic Sans MS" pitchFamily="66" charset="0"/>
              </a:rPr>
              <a:t>Byzentine</a:t>
            </a:r>
            <a:r>
              <a:rPr lang="en-US" sz="2000" dirty="0" smtClean="0">
                <a:latin typeface="Comic Sans MS" pitchFamily="66" charset="0"/>
              </a:rPr>
              <a:t> Generals Problem communicating by messengers to decide on whether or not to attack</a:t>
            </a:r>
          </a:p>
          <a:p>
            <a:pPr marL="342900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Processes P1 and P2 start with initial Boolean preferences v1 and v2, and arrive at Boolean decisions d1 and d2 so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Agreement: d1 must equal d2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Validity: The decision value must equal either v1 or v2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Wait-freedom: At any time, if only one process is executed repeatedly, it reaches a decision (does not have to wait for the other, and thus, tolerant to failures)</a:t>
            </a:r>
          </a:p>
          <a:p>
            <a:pPr marL="800100" lvl="1" indent="-3429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5002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First Attempt at Solving Consensus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" name="Oval 2"/>
          <p:cNvSpPr/>
          <p:nvPr/>
        </p:nvSpPr>
        <p:spPr>
          <a:xfrm>
            <a:off x="879854" y="2727278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7" name="Straight Arrow Connector 46"/>
          <p:cNvCxnSpPr/>
          <p:nvPr/>
        </p:nvCxnSpPr>
        <p:spPr>
          <a:xfrm flipH="1">
            <a:off x="990600" y="2955878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Oval 47"/>
          <p:cNvSpPr/>
          <p:nvPr/>
        </p:nvSpPr>
        <p:spPr>
          <a:xfrm>
            <a:off x="879854" y="3650207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/>
          <p:cNvSpPr txBox="1"/>
          <p:nvPr/>
        </p:nvSpPr>
        <p:spPr>
          <a:xfrm>
            <a:off x="1047695" y="3023431"/>
            <a:ext cx="123540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x1:= pref1</a:t>
            </a:r>
            <a:endParaRPr lang="en-US" sz="2000" dirty="0"/>
          </a:p>
        </p:txBody>
      </p:sp>
      <p:cxnSp>
        <p:nvCxnSpPr>
          <p:cNvPr id="55" name="Straight Arrow Connector 54"/>
          <p:cNvCxnSpPr/>
          <p:nvPr/>
        </p:nvCxnSpPr>
        <p:spPr>
          <a:xfrm flipH="1">
            <a:off x="990600" y="3886200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Oval 69"/>
          <p:cNvSpPr/>
          <p:nvPr/>
        </p:nvSpPr>
        <p:spPr>
          <a:xfrm>
            <a:off x="879854" y="4580529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1" name="TextBox 70"/>
          <p:cNvSpPr txBox="1"/>
          <p:nvPr/>
        </p:nvSpPr>
        <p:spPr>
          <a:xfrm>
            <a:off x="1047695" y="4014031"/>
            <a:ext cx="982961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y1 := x2</a:t>
            </a:r>
            <a:endParaRPr lang="en-US" sz="2000" dirty="0"/>
          </a:p>
        </p:txBody>
      </p:sp>
      <p:grpSp>
        <p:nvGrpSpPr>
          <p:cNvPr id="59" name="Group 58"/>
          <p:cNvGrpSpPr/>
          <p:nvPr/>
        </p:nvGrpSpPr>
        <p:grpSpPr>
          <a:xfrm>
            <a:off x="838200" y="1003863"/>
            <a:ext cx="5237622" cy="1834647"/>
            <a:chOff x="838200" y="1003863"/>
            <a:chExt cx="5237622" cy="1834647"/>
          </a:xfrm>
        </p:grpSpPr>
        <p:sp>
          <p:nvSpPr>
            <p:cNvPr id="53" name="TextBox 52"/>
            <p:cNvSpPr txBox="1"/>
            <p:nvPr/>
          </p:nvSpPr>
          <p:spPr>
            <a:xfrm>
              <a:off x="1712833" y="1003863"/>
              <a:ext cx="43629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AtomicReg</a:t>
              </a:r>
              <a:r>
                <a:rPr lang="en-US" sz="2000" dirty="0" smtClean="0"/>
                <a:t> {0,1,null} x1 := null; x2 := null</a:t>
              </a:r>
              <a:endParaRPr lang="en-US" sz="20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994154" y="2273906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5" name="TextBox 44"/>
            <p:cNvSpPr txBox="1"/>
            <p:nvPr/>
          </p:nvSpPr>
          <p:spPr>
            <a:xfrm>
              <a:off x="838200" y="1676400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P1</a:t>
              </a:r>
              <a:endParaRPr lang="en-US" sz="20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066800" y="2133600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pref1, dec1</a:t>
              </a:r>
              <a:endParaRPr lang="en-US" sz="20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1066800" y="2438400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y1 := null</a:t>
              </a:r>
              <a:endParaRPr lang="en-US" sz="2000" dirty="0"/>
            </a:p>
          </p:txBody>
        </p:sp>
      </p:grpSp>
      <p:cxnSp>
        <p:nvCxnSpPr>
          <p:cNvPr id="30" name="Straight Arrow Connector 29"/>
          <p:cNvCxnSpPr/>
          <p:nvPr/>
        </p:nvCxnSpPr>
        <p:spPr>
          <a:xfrm flipH="1">
            <a:off x="990600" y="4843702"/>
            <a:ext cx="7108" cy="694329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Oval 30"/>
          <p:cNvSpPr/>
          <p:nvPr/>
        </p:nvSpPr>
        <p:spPr>
          <a:xfrm>
            <a:off x="879854" y="5538031"/>
            <a:ext cx="228600" cy="228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TextBox 31"/>
          <p:cNvSpPr txBox="1"/>
          <p:nvPr/>
        </p:nvSpPr>
        <p:spPr>
          <a:xfrm>
            <a:off x="1047695" y="4699831"/>
            <a:ext cx="2732608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 smtClean="0"/>
              <a:t>if y1 != null</a:t>
            </a:r>
          </a:p>
          <a:p>
            <a:r>
              <a:rPr lang="en-US" sz="2000" dirty="0" smtClean="0"/>
              <a:t>then dec1 := (pref1 | y1)</a:t>
            </a:r>
          </a:p>
          <a:p>
            <a:r>
              <a:rPr lang="en-US" sz="2000" dirty="0" smtClean="0"/>
              <a:t>else dec1 := pref1</a:t>
            </a:r>
            <a:endParaRPr lang="en-US" sz="2000" dirty="0"/>
          </a:p>
        </p:txBody>
      </p:sp>
      <p:grpSp>
        <p:nvGrpSpPr>
          <p:cNvPr id="56" name="Group 55"/>
          <p:cNvGrpSpPr/>
          <p:nvPr/>
        </p:nvGrpSpPr>
        <p:grpSpPr>
          <a:xfrm>
            <a:off x="3657600" y="1676400"/>
            <a:ext cx="2942103" cy="4090231"/>
            <a:chOff x="4362505" y="1700969"/>
            <a:chExt cx="2942103" cy="4090231"/>
          </a:xfrm>
        </p:grpSpPr>
        <p:cxnSp>
          <p:nvCxnSpPr>
            <p:cNvPr id="34" name="Straight Arrow Connector 33"/>
            <p:cNvCxnSpPr/>
            <p:nvPr/>
          </p:nvCxnSpPr>
          <p:spPr>
            <a:xfrm>
              <a:off x="4518459" y="2298475"/>
              <a:ext cx="0" cy="45337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Oval 34"/>
            <p:cNvSpPr/>
            <p:nvPr/>
          </p:nvSpPr>
          <p:spPr>
            <a:xfrm>
              <a:off x="4404159" y="2751847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4362505" y="1700969"/>
              <a:ext cx="129785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Process P2</a:t>
              </a:r>
              <a:endParaRPr lang="en-US" sz="20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4591105" y="2158169"/>
              <a:ext cx="18846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err="1" smtClean="0"/>
                <a:t>bool</a:t>
              </a:r>
              <a:r>
                <a:rPr lang="en-US" sz="2000" dirty="0" smtClean="0"/>
                <a:t> pref2, dec2</a:t>
              </a:r>
              <a:endParaRPr lang="en-US" sz="20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 flipH="1">
              <a:off x="4514905" y="2980447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Oval 38"/>
            <p:cNvSpPr/>
            <p:nvPr/>
          </p:nvSpPr>
          <p:spPr>
            <a:xfrm>
              <a:off x="4404159" y="3674776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4572000" y="3048000"/>
              <a:ext cx="129311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x2 := pref2</a:t>
              </a:r>
              <a:endParaRPr lang="en-US" sz="2000" dirty="0"/>
            </a:p>
          </p:txBody>
        </p:sp>
        <p:cxnSp>
          <p:nvCxnSpPr>
            <p:cNvPr id="42" name="Straight Arrow Connector 41"/>
            <p:cNvCxnSpPr/>
            <p:nvPr/>
          </p:nvCxnSpPr>
          <p:spPr>
            <a:xfrm flipH="1">
              <a:off x="4514905" y="3910769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Oval 42"/>
            <p:cNvSpPr/>
            <p:nvPr/>
          </p:nvSpPr>
          <p:spPr>
            <a:xfrm>
              <a:off x="4404159" y="4605098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4572000" y="4038600"/>
              <a:ext cx="98296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x1</a:t>
              </a:r>
              <a:endParaRPr lang="en-US" sz="2000" dirty="0"/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4591105" y="2462969"/>
              <a:ext cx="11304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y2 := null</a:t>
              </a:r>
              <a:endParaRPr lang="en-US" sz="2000" dirty="0"/>
            </a:p>
          </p:txBody>
        </p:sp>
        <p:cxnSp>
          <p:nvCxnSpPr>
            <p:cNvPr id="51" name="Straight Arrow Connector 50"/>
            <p:cNvCxnSpPr/>
            <p:nvPr/>
          </p:nvCxnSpPr>
          <p:spPr>
            <a:xfrm flipH="1">
              <a:off x="4514905" y="4868271"/>
              <a:ext cx="7108" cy="694329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2" name="Oval 51"/>
            <p:cNvSpPr/>
            <p:nvPr/>
          </p:nvSpPr>
          <p:spPr>
            <a:xfrm>
              <a:off x="4404159" y="5562600"/>
              <a:ext cx="228600" cy="2286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572000" y="4724400"/>
              <a:ext cx="2732608" cy="10156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if y2 != null</a:t>
              </a:r>
            </a:p>
            <a:p>
              <a:r>
                <a:rPr lang="en-US" sz="2000" dirty="0" smtClean="0"/>
                <a:t>then dec2 := (pref2 | y2)</a:t>
              </a:r>
            </a:p>
            <a:p>
              <a:r>
                <a:rPr lang="en-US" sz="2000" dirty="0" smtClean="0"/>
                <a:t>else dec2 := pref2</a:t>
              </a:r>
              <a:endParaRPr lang="en-US" sz="2000" dirty="0"/>
            </a:p>
          </p:txBody>
        </p:sp>
      </p:grpSp>
      <p:sp>
        <p:nvSpPr>
          <p:cNvPr id="57" name="Content Placeholder 3"/>
          <p:cNvSpPr txBox="1">
            <a:spLocks/>
          </p:cNvSpPr>
          <p:nvPr/>
        </p:nvSpPr>
        <p:spPr>
          <a:xfrm>
            <a:off x="6553200" y="1371600"/>
            <a:ext cx="2438400" cy="2819399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 your value in a shared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,   read other’s value, decide on OR of the values; but if the other has not written yet, choose your own initial value</a:t>
            </a:r>
          </a:p>
        </p:txBody>
      </p:sp>
      <p:sp>
        <p:nvSpPr>
          <p:cNvPr id="58" name="Content Placeholder 3"/>
          <p:cNvSpPr txBox="1">
            <a:spLocks/>
          </p:cNvSpPr>
          <p:nvPr/>
        </p:nvSpPr>
        <p:spPr>
          <a:xfrm>
            <a:off x="6705600" y="4419600"/>
            <a:ext cx="24384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Agreement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Validity ?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Wait-freedom ?</a:t>
            </a:r>
          </a:p>
        </p:txBody>
      </p:sp>
      <p:grpSp>
        <p:nvGrpSpPr>
          <p:cNvPr id="60" name="Group 5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25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330465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8" grpId="0" animBg="1"/>
      <p:bldP spid="49" grpId="0"/>
      <p:bldP spid="70" grpId="0" animBg="1"/>
      <p:bldP spid="71" grpId="0"/>
      <p:bldP spid="31" grpId="0" animBg="1"/>
      <p:bldP spid="32" grpId="0"/>
      <p:bldP spid="5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23237</TotalTime>
  <Words>1885</Words>
  <Application>Microsoft Office PowerPoint</Application>
  <PresentationFormat>On-screen Show (4:3)</PresentationFormat>
  <Paragraphs>344</Paragraphs>
  <Slides>19</Slides>
  <Notes>2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6" baseType="lpstr">
      <vt:lpstr>Arial</vt:lpstr>
      <vt:lpstr>Calibri</vt:lpstr>
      <vt:lpstr>Comic Sans MS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Fairness Assumption</vt:lpstr>
      <vt:lpstr>Asynchronous Merge</vt:lpstr>
      <vt:lpstr>Unreliable FIFO</vt:lpstr>
      <vt:lpstr>Fairness Assumptions for Mutual Exclusion Protocol</vt:lpstr>
      <vt:lpstr>Fairness Summary</vt:lpstr>
      <vt:lpstr>Puzzle</vt:lpstr>
      <vt:lpstr>Consensus</vt:lpstr>
      <vt:lpstr>First Attempt at Solving Consensus</vt:lpstr>
      <vt:lpstr>Second Attempt at Solving Consensus</vt:lpstr>
      <vt:lpstr>Solving Consensus</vt:lpstr>
      <vt:lpstr>Consensus using Test&amp;Set Register</vt:lpstr>
      <vt:lpstr>Impossibility of Consensus</vt:lpstr>
      <vt:lpstr>Execution Tree of Transition System T</vt:lpstr>
      <vt:lpstr>Uncommittedness of Initial State</vt:lpstr>
      <vt:lpstr>Existence of Critical Vertices</vt:lpstr>
      <vt:lpstr>Existence of Critical Vertices</vt:lpstr>
      <vt:lpstr>Example Proof: Case 2</vt:lpstr>
      <vt:lpstr>Logistics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570</cp:revision>
  <cp:lastPrinted>2017-10-30T12:00:41Z</cp:lastPrinted>
  <dcterms:created xsi:type="dcterms:W3CDTF">2014-01-14T17:55:37Z</dcterms:created>
  <dcterms:modified xsi:type="dcterms:W3CDTF">2017-10-30T13:14:26Z</dcterms:modified>
</cp:coreProperties>
</file>